
<file path=[Content_Types].xml><?xml version="1.0" encoding="utf-8"?>
<Types xmlns="http://schemas.openxmlformats.org/package/2006/content-types">
  <Default Extension="png" ContentType="image/png"/>
  <Default Extension="webp"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31"/>
  </p:notesMasterIdLst>
  <p:sldIdLst>
    <p:sldId id="256" r:id="rId5"/>
    <p:sldId id="279" r:id="rId6"/>
    <p:sldId id="259" r:id="rId7"/>
    <p:sldId id="260" r:id="rId8"/>
    <p:sldId id="261" r:id="rId9"/>
    <p:sldId id="262" r:id="rId10"/>
    <p:sldId id="278" r:id="rId11"/>
    <p:sldId id="263" r:id="rId12"/>
    <p:sldId id="264" r:id="rId13"/>
    <p:sldId id="265" r:id="rId14"/>
    <p:sldId id="266" r:id="rId15"/>
    <p:sldId id="280" r:id="rId16"/>
    <p:sldId id="267" r:id="rId17"/>
    <p:sldId id="268" r:id="rId18"/>
    <p:sldId id="269" r:id="rId19"/>
    <p:sldId id="270" r:id="rId20"/>
    <p:sldId id="281" r:id="rId21"/>
    <p:sldId id="271" r:id="rId22"/>
    <p:sldId id="275" r:id="rId23"/>
    <p:sldId id="274" r:id="rId24"/>
    <p:sldId id="277" r:id="rId25"/>
    <p:sldId id="273" r:id="rId26"/>
    <p:sldId id="272" r:id="rId27"/>
    <p:sldId id="276" r:id="rId28"/>
    <p:sldId id="282" r:id="rId29"/>
    <p:sldId id="28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80" d="100"/>
          <a:sy n="80" d="100"/>
        </p:scale>
        <p:origin x="120" y="294"/>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EB7BC-E7B7-4575-9112-6E1F8FFB069E}" type="datetimeFigureOut">
              <a:rPr lang="en-US" smtClean="0"/>
              <a:t>11/19/2021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563E5-3F3B-4F78-9C71-DC2608869805}" type="slidenum">
              <a:rPr lang="en-US" smtClean="0"/>
              <a:t>‹#›</a:t>
            </a:fld>
            <a:endParaRPr lang="en-US" dirty="0"/>
          </a:p>
        </p:txBody>
      </p:sp>
    </p:spTree>
    <p:extLst>
      <p:ext uri="{BB962C8B-B14F-4D97-AF65-F5344CB8AC3E}">
        <p14:creationId xmlns:p14="http://schemas.microsoft.com/office/powerpoint/2010/main" val="3303684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244793A9-7C6C-4D08-92F6-F1F92C238736}" type="datetime1">
              <a:rPr lang="en-US" smtClean="0"/>
              <a:t>11/19/2021</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AEF9944-A4F6-4C59-AEBD-678D6480B8EA}" type="slidenum">
              <a:rPr lang="en-US" dirty="0"/>
              <a:pPr/>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782438-B4B8-4A3B-81C9-F825F3AAC376}" type="datetime1">
              <a:rPr lang="en-US" smtClean="0"/>
              <a:t>11/19/2021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00E4997B-1FE4-47A8-9028-DEF54467F1A4}" type="datetime1">
              <a:rPr lang="en-US" smtClean="0"/>
              <a:t>11/19/2021</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AEF9944-A4F6-4C59-AEBD-678D6480B8EA}" type="slidenum">
              <a:rPr lang="en-US" dirty="0"/>
              <a:pPr/>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33E2A4-FC2B-4C62-99D1-22A122804089}" type="datetime1">
              <a:rPr lang="en-US" smtClean="0"/>
              <a:t>11/19/2021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B178FDE-D23B-4B1F-9C84-7727D2CE25D7}" type="datetime1">
              <a:rPr lang="en-US" smtClean="0"/>
              <a:t>11/19/2021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B1E6DC1-AD37-4838-9FEB-59E5E9793810}" type="datetime1">
              <a:rPr lang="en-US" smtClean="0"/>
              <a:t>11/19/2021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1D4326B5-3923-4825-B39D-26824402D2D6}" type="datetime1">
              <a:rPr lang="en-US" smtClean="0"/>
              <a:t>11/19/2021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7F77A073-F441-4A2C-AEED-DA5AB371EE5F}" type="datetime1">
              <a:rPr lang="en-US" smtClean="0"/>
              <a:t>11/19/2021</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AEF9944-A4F6-4C59-AEBD-678D6480B8EA}" type="slidenum">
              <a:rPr lang="en-US" dirty="0"/>
              <a:pPr/>
              <a:t>‹#›</a:t>
            </a:fld>
            <a:endParaRPr lang="en-US"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D59920AA-4634-43CD-9C1A-EA35C3EB9627}" type="datetime1">
              <a:rPr lang="en-US" smtClean="0"/>
              <a:t>11/19/2021</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AEF9944-A4F6-4C59-AEBD-678D6480B8EA}"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272F62-41D9-41B4-A742-F07D327A573D}" type="datetime1">
              <a:rPr lang="en-US" smtClean="0"/>
              <a:t>11/19/2021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EF911B4-2B8A-4B9C-8112-6F5C986D46F7}" type="datetime1">
              <a:rPr lang="en-US" smtClean="0"/>
              <a:t>11/19/2021</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A5D330AF-CDB6-4B06-9433-B8653C157AA0}" type="datetime1">
              <a:rPr lang="en-US" smtClean="0"/>
              <a:t>11/19/2021</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AEF9944-A4F6-4C59-AEBD-678D6480B8EA}" type="slidenum">
              <a:rPr lang="en-US" dirty="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36E27C40-104A-4C05-A382-21A40999A1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C1D78633-7222-4BD8-9B43-C5A3FE3FB16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75"/>
            <a:ext cx="12198350" cy="6875463"/>
            <a:chOff x="0" y="3175"/>
            <a:chExt cx="12198350" cy="6875463"/>
          </a:xfrm>
        </p:grpSpPr>
        <p:sp>
          <p:nvSpPr>
            <p:cNvPr id="54" name="Freeform 5">
              <a:extLst>
                <a:ext uri="{FF2B5EF4-FFF2-40B4-BE49-F238E27FC236}">
                  <a16:creationId xmlns:a16="http://schemas.microsoft.com/office/drawing/2014/main" id="{64A62ED5-69F8-4A9A-959F-BDFA4CB00620}"/>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1">
                <a:lumMod val="40000"/>
                <a:lumOff val="60000"/>
              </a:schemeClr>
            </a:solidFill>
            <a:ln>
              <a:noFill/>
            </a:ln>
          </p:spPr>
        </p:sp>
        <p:sp>
          <p:nvSpPr>
            <p:cNvPr id="55" name="Freeform 9">
              <a:extLst>
                <a:ext uri="{FF2B5EF4-FFF2-40B4-BE49-F238E27FC236}">
                  <a16:creationId xmlns:a16="http://schemas.microsoft.com/office/drawing/2014/main" id="{1E1E0581-3B45-45FA-909D-956C5BA8C38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lumMod val="40000"/>
                <a:lumOff val="60000"/>
              </a:schemeClr>
            </a:solidFill>
            <a:ln>
              <a:noFill/>
            </a:ln>
          </p:spPr>
        </p:sp>
        <p:sp>
          <p:nvSpPr>
            <p:cNvPr id="56" name="Freeform 13">
              <a:extLst>
                <a:ext uri="{FF2B5EF4-FFF2-40B4-BE49-F238E27FC236}">
                  <a16:creationId xmlns:a16="http://schemas.microsoft.com/office/drawing/2014/main" id="{05474103-4A93-4198-B2FA-45EC74FD528A}"/>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1">
                <a:lumMod val="20000"/>
                <a:lumOff val="80000"/>
              </a:schemeClr>
            </a:solidFill>
            <a:ln>
              <a:noFill/>
            </a:ln>
          </p:spPr>
        </p:sp>
      </p:grpSp>
      <p:grpSp>
        <p:nvGrpSpPr>
          <p:cNvPr id="58" name="Group 57">
            <a:extLst>
              <a:ext uri="{FF2B5EF4-FFF2-40B4-BE49-F238E27FC236}">
                <a16:creationId xmlns:a16="http://schemas.microsoft.com/office/drawing/2014/main" id="{AD746CED-0567-4DF8-AB5A-955539059A3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52688" y="1262063"/>
            <a:ext cx="7286625" cy="4333875"/>
            <a:chOff x="2452688" y="1262063"/>
            <a:chExt cx="7286625" cy="4333875"/>
          </a:xfrm>
        </p:grpSpPr>
        <p:sp useBgFill="1">
          <p:nvSpPr>
            <p:cNvPr id="59" name="Freeform 159">
              <a:extLst>
                <a:ext uri="{FF2B5EF4-FFF2-40B4-BE49-F238E27FC236}">
                  <a16:creationId xmlns:a16="http://schemas.microsoft.com/office/drawing/2014/main" id="{ADA5E076-A7C5-4275-A6C5-D0949C89B1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ln w="0">
              <a:noFill/>
              <a:prstDash val="solid"/>
              <a:round/>
              <a:headEnd/>
              <a:tailEnd/>
            </a:ln>
          </p:spPr>
        </p:sp>
        <p:sp>
          <p:nvSpPr>
            <p:cNvPr id="60" name="Freeform 164">
              <a:extLst>
                <a:ext uri="{FF2B5EF4-FFF2-40B4-BE49-F238E27FC236}">
                  <a16:creationId xmlns:a16="http://schemas.microsoft.com/office/drawing/2014/main" id="{8DA0B687-0059-4D26-A341-3533C07D86DA}"/>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val="1"/>
                </p:ext>
              </p:extLst>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tx2">
                <a:lumMod val="75000"/>
                <a:lumOff val="25000"/>
              </a:schemeClr>
            </a:solidFill>
            <a:ln w="0">
              <a:noFill/>
              <a:prstDash val="solid"/>
              <a:round/>
              <a:headEnd/>
              <a:tailEnd/>
            </a:ln>
          </p:spPr>
        </p:sp>
        <p:cxnSp>
          <p:nvCxnSpPr>
            <p:cNvPr id="61" name="Straight Connector 60">
              <a:extLst>
                <a:ext uri="{FF2B5EF4-FFF2-40B4-BE49-F238E27FC236}">
                  <a16:creationId xmlns:a16="http://schemas.microsoft.com/office/drawing/2014/main" id="{B3CFF822-5B88-4257-86DB-464E3C755FE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410200" y="3862794"/>
              <a:ext cx="1371600" cy="0"/>
            </a:xfrm>
            <a:prstGeom prst="line">
              <a:avLst/>
            </a:prstGeom>
            <a:ln w="381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65AC2A1-33AB-498F-9481-456EE428A8BA}"/>
              </a:ext>
            </a:extLst>
          </p:cNvPr>
          <p:cNvSpPr>
            <a:spLocks noGrp="1"/>
          </p:cNvSpPr>
          <p:nvPr>
            <p:ph type="ctrTitle"/>
          </p:nvPr>
        </p:nvSpPr>
        <p:spPr>
          <a:xfrm>
            <a:off x="3162301" y="1830579"/>
            <a:ext cx="5860821" cy="1829015"/>
          </a:xfrm>
        </p:spPr>
        <p:txBody>
          <a:bodyPr anchor="ctr">
            <a:normAutofit fontScale="90000"/>
          </a:bodyPr>
          <a:lstStyle/>
          <a:p>
            <a:pPr algn="ctr"/>
            <a:r>
              <a:rPr lang="fa-IR" dirty="0" smtClean="0">
                <a:solidFill>
                  <a:schemeClr val="tx2">
                    <a:lumMod val="75000"/>
                    <a:lumOff val="25000"/>
                  </a:schemeClr>
                </a:solidFill>
                <a:latin typeface="Sitka Heading" panose="02000505000000020004" pitchFamily="2" charset="0"/>
              </a:rPr>
              <a:t>اسید ها</a:t>
            </a:r>
            <a:br>
              <a:rPr lang="fa-IR" dirty="0" smtClean="0">
                <a:solidFill>
                  <a:schemeClr val="tx2">
                    <a:lumMod val="75000"/>
                    <a:lumOff val="25000"/>
                  </a:schemeClr>
                </a:solidFill>
                <a:latin typeface="Sitka Heading" panose="02000505000000020004" pitchFamily="2" charset="0"/>
              </a:rPr>
            </a:br>
            <a:r>
              <a:rPr lang="en-US" dirty="0" smtClean="0">
                <a:solidFill>
                  <a:schemeClr val="tx2">
                    <a:lumMod val="75000"/>
                    <a:lumOff val="25000"/>
                  </a:schemeClr>
                </a:solidFill>
                <a:latin typeface="Sitka Heading" panose="02000505000000020004" pitchFamily="2" charset="0"/>
              </a:rPr>
              <a:t>Acids</a:t>
            </a:r>
            <a:r>
              <a:rPr lang="fa-IR" dirty="0" smtClean="0">
                <a:solidFill>
                  <a:schemeClr val="tx2">
                    <a:lumMod val="75000"/>
                    <a:lumOff val="25000"/>
                  </a:schemeClr>
                </a:solidFill>
                <a:latin typeface="Sitka Heading" panose="02000505000000020004" pitchFamily="2" charset="0"/>
              </a:rPr>
              <a:t/>
            </a:r>
            <a:br>
              <a:rPr lang="fa-IR" dirty="0" smtClean="0">
                <a:solidFill>
                  <a:schemeClr val="tx2">
                    <a:lumMod val="75000"/>
                    <a:lumOff val="25000"/>
                  </a:schemeClr>
                </a:solidFill>
                <a:latin typeface="Sitka Heading" panose="02000505000000020004" pitchFamily="2" charset="0"/>
              </a:rPr>
            </a:br>
            <a:r>
              <a:rPr lang="fa-IR" dirty="0" smtClean="0">
                <a:solidFill>
                  <a:schemeClr val="tx2">
                    <a:lumMod val="75000"/>
                    <a:lumOff val="25000"/>
                  </a:schemeClr>
                </a:solidFill>
                <a:latin typeface="Sitka Heading" panose="02000505000000020004" pitchFamily="2" charset="0"/>
              </a:rPr>
              <a:t>علوم ششم دبستان</a:t>
            </a:r>
            <a:endParaRPr lang="en-US" dirty="0">
              <a:solidFill>
                <a:schemeClr val="tx2">
                  <a:lumMod val="75000"/>
                  <a:lumOff val="25000"/>
                </a:schemeClr>
              </a:solidFill>
              <a:latin typeface="Sitka Heading" panose="02000505000000020004" pitchFamily="2" charset="0"/>
            </a:endParaRPr>
          </a:p>
        </p:txBody>
      </p:sp>
      <p:sp>
        <p:nvSpPr>
          <p:cNvPr id="3" name="Subtitle 2">
            <a:extLst>
              <a:ext uri="{FF2B5EF4-FFF2-40B4-BE49-F238E27FC236}">
                <a16:creationId xmlns:a16="http://schemas.microsoft.com/office/drawing/2014/main" id="{244B152B-31E5-418B-BA48-A3361253FE01}"/>
              </a:ext>
            </a:extLst>
          </p:cNvPr>
          <p:cNvSpPr>
            <a:spLocks noGrp="1"/>
          </p:cNvSpPr>
          <p:nvPr>
            <p:ph type="subTitle" idx="1"/>
          </p:nvPr>
        </p:nvSpPr>
        <p:spPr>
          <a:xfrm>
            <a:off x="3162301" y="3862794"/>
            <a:ext cx="5860821" cy="1542644"/>
          </a:xfrm>
        </p:spPr>
        <p:txBody>
          <a:bodyPr>
            <a:normAutofit fontScale="55000" lnSpcReduction="20000"/>
          </a:bodyPr>
          <a:lstStyle/>
          <a:p>
            <a:pPr algn="ctr"/>
            <a:r>
              <a:rPr lang="fa-IR" dirty="0" smtClean="0">
                <a:solidFill>
                  <a:schemeClr val="tx2">
                    <a:lumMod val="75000"/>
                    <a:lumOff val="25000"/>
                  </a:schemeClr>
                </a:solidFill>
              </a:rPr>
              <a:t>گروه تحقیقاتی</a:t>
            </a:r>
            <a:endParaRPr lang="en-US" dirty="0" smtClean="0">
              <a:solidFill>
                <a:schemeClr val="tx2">
                  <a:lumMod val="75000"/>
                  <a:lumOff val="25000"/>
                </a:schemeClr>
              </a:solidFill>
            </a:endParaRPr>
          </a:p>
          <a:p>
            <a:pPr algn="ctr"/>
            <a:r>
              <a:rPr lang="en-US" dirty="0" err="1" smtClean="0">
                <a:solidFill>
                  <a:schemeClr val="tx2">
                    <a:lumMod val="75000"/>
                    <a:lumOff val="25000"/>
                  </a:schemeClr>
                </a:solidFill>
              </a:rPr>
              <a:t>Ziro</a:t>
            </a:r>
            <a:r>
              <a:rPr lang="en-US" dirty="0" smtClean="0">
                <a:solidFill>
                  <a:schemeClr val="tx2">
                    <a:lumMod val="75000"/>
                    <a:lumOff val="25000"/>
                  </a:schemeClr>
                </a:solidFill>
              </a:rPr>
              <a:t> </a:t>
            </a:r>
          </a:p>
          <a:p>
            <a:pPr algn="ctr"/>
            <a:r>
              <a:rPr lang="fa-IR" dirty="0" smtClean="0">
                <a:solidFill>
                  <a:schemeClr val="tx2">
                    <a:lumMod val="75000"/>
                    <a:lumOff val="25000"/>
                  </a:schemeClr>
                </a:solidFill>
              </a:rPr>
              <a:t>اقایان اهوراخشایی-ارتین ناظم سلیمی-بردیا اصغری-پارسا زاکانی و راستین دوستی </a:t>
            </a:r>
          </a:p>
          <a:p>
            <a:pPr algn="ctr"/>
            <a:r>
              <a:rPr lang="fa-IR" dirty="0" smtClean="0">
                <a:solidFill>
                  <a:schemeClr val="tx2">
                    <a:lumMod val="75000"/>
                    <a:lumOff val="25000"/>
                  </a:schemeClr>
                </a:solidFill>
              </a:rPr>
              <a:t>زمان تحقیق 35دقیقه</a:t>
            </a:r>
            <a:endParaRPr lang="en-US" dirty="0" smtClean="0">
              <a:solidFill>
                <a:schemeClr val="tx2">
                  <a:lumMod val="75000"/>
                  <a:lumOff val="25000"/>
                </a:schemeClr>
              </a:solidFill>
            </a:endParaRPr>
          </a:p>
          <a:p>
            <a:pPr algn="ctr"/>
            <a:r>
              <a:rPr lang="en-US" dirty="0">
                <a:solidFill>
                  <a:schemeClr val="tx2">
                    <a:lumMod val="75000"/>
                    <a:lumOff val="25000"/>
                  </a:schemeClr>
                </a:solidFill>
              </a:rPr>
              <a:t>Always be the best</a:t>
            </a:r>
          </a:p>
        </p:txBody>
      </p:sp>
    </p:spTree>
    <p:extLst>
      <p:ext uri="{BB962C8B-B14F-4D97-AF65-F5344CB8AC3E}">
        <p14:creationId xmlns:p14="http://schemas.microsoft.com/office/powerpoint/2010/main" val="1074360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2" name="applause.wav"/>
          </p:stSnd>
        </p:sndAc>
      </p:transition>
    </mc:Choice>
    <mc:Fallback xmlns="">
      <p:transition spd="slow">
        <p:fade/>
        <p:sndAc>
          <p:stSnd>
            <p:snd r:embed="rId3" name="applaus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به نام خداوند بخشنده و مهربان</a:t>
            </a:r>
            <a:br>
              <a:rPr lang="fa-IR" dirty="0" smtClean="0"/>
            </a:br>
            <a:r>
              <a:rPr lang="fa-IR" dirty="0" smtClean="0"/>
              <a:t>فصل اول اقای پارسا زاکانی</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8409570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0267" y="2723103"/>
            <a:ext cx="8770571" cy="2481943"/>
          </a:xfrm>
        </p:spPr>
        <p:txBody>
          <a:bodyPr>
            <a:normAutofit fontScale="90000"/>
          </a:bodyPr>
          <a:lstStyle/>
          <a:p>
            <a:pPr algn="ctr"/>
            <a:r>
              <a:rPr lang="fa-IR" sz="3200" u="sng" dirty="0"/>
              <a:t>ا</a:t>
            </a:r>
            <a:r>
              <a:rPr lang="fa-IR" sz="3200" u="sng" dirty="0">
                <a:solidFill>
                  <a:schemeClr val="bg2">
                    <a:lumMod val="25000"/>
                  </a:schemeClr>
                </a:solidFill>
              </a:rPr>
              <a:t>سید به ماده‌ای شیمیایی می‌گویند که یون هیدروژن یا پروتون </a:t>
            </a:r>
            <a:r>
              <a:rPr lang="fa-IR" sz="3200" u="sng" dirty="0" smtClean="0">
                <a:solidFill>
                  <a:schemeClr val="bg2">
                    <a:lumMod val="25000"/>
                  </a:schemeClr>
                </a:solidFill>
              </a:rPr>
              <a:t>بدهد</a:t>
            </a:r>
            <a:br>
              <a:rPr lang="fa-IR" sz="3200" u="sng" dirty="0" smtClean="0">
                <a:solidFill>
                  <a:schemeClr val="bg2">
                    <a:lumMod val="25000"/>
                  </a:schemeClr>
                </a:solidFill>
              </a:rPr>
            </a:br>
            <a:r>
              <a:rPr lang="fa-IR" sz="3200" u="sng" dirty="0" smtClean="0">
                <a:solidFill>
                  <a:schemeClr val="bg2">
                    <a:lumMod val="25000"/>
                  </a:schemeClr>
                </a:solidFill>
              </a:rPr>
              <a:t> </a:t>
            </a:r>
            <a:r>
              <a:rPr lang="fa-IR" sz="3200" u="sng" dirty="0">
                <a:solidFill>
                  <a:schemeClr val="bg2">
                    <a:lumMod val="25000"/>
                  </a:schemeClr>
                </a:solidFill>
              </a:rPr>
              <a:t>یا الکترون جذب کند. بسیاری از اسیدها در ساختار شیمیایی </a:t>
            </a:r>
            <a:r>
              <a:rPr lang="fa-IR" sz="3200" u="sng" dirty="0" smtClean="0">
                <a:solidFill>
                  <a:schemeClr val="bg2">
                    <a:lumMod val="25000"/>
                  </a:schemeClr>
                </a:solidFill>
              </a:rPr>
              <a:t>خود</a:t>
            </a:r>
            <a:br>
              <a:rPr lang="fa-IR" sz="3200" u="sng" dirty="0" smtClean="0">
                <a:solidFill>
                  <a:schemeClr val="bg2">
                    <a:lumMod val="25000"/>
                  </a:schemeClr>
                </a:solidFill>
              </a:rPr>
            </a:br>
            <a:r>
              <a:rPr lang="fa-IR" sz="3200" u="sng" dirty="0" smtClean="0">
                <a:solidFill>
                  <a:schemeClr val="bg2">
                    <a:lumMod val="25000"/>
                  </a:schemeClr>
                </a:solidFill>
              </a:rPr>
              <a:t> </a:t>
            </a:r>
            <a:r>
              <a:rPr lang="fa-IR" sz="3200" u="sng" dirty="0">
                <a:solidFill>
                  <a:schemeClr val="bg2">
                    <a:lumMod val="25000"/>
                  </a:schemeClr>
                </a:solidFill>
              </a:rPr>
              <a:t>با اتم هیدروژنی پیوند دارند که در اثر تفکیک در آب، کاتیون و آنیون آزاد می‌کند. </a:t>
            </a:r>
            <a:r>
              <a:rPr lang="fa-IR" sz="3200" u="sng" dirty="0" smtClean="0">
                <a:solidFill>
                  <a:schemeClr val="bg2">
                    <a:lumMod val="25000"/>
                  </a:schemeClr>
                </a:solidFill>
              </a:rPr>
              <a:t>هر </a:t>
            </a:r>
            <a:r>
              <a:rPr lang="fa-IR" sz="3200" u="sng" dirty="0">
                <a:solidFill>
                  <a:schemeClr val="bg2">
                    <a:lumMod val="25000"/>
                  </a:schemeClr>
                </a:solidFill>
              </a:rPr>
              <a:t>قدر غلظت یون هیدروژن تولیدی بیشتر باشد، محلول، </a:t>
            </a:r>
            <a:r>
              <a:rPr lang="fa-IR" sz="3600" u="sng" dirty="0">
                <a:solidFill>
                  <a:schemeClr val="bg2">
                    <a:lumMod val="25000"/>
                  </a:schemeClr>
                </a:solidFill>
              </a:rPr>
              <a:t>دارای خاصیت اسیدی بیشتر </a:t>
            </a:r>
            <a:r>
              <a:rPr lang="fa-IR" sz="3600" u="sng" dirty="0" smtClean="0">
                <a:solidFill>
                  <a:schemeClr val="bg2">
                    <a:lumMod val="25000"/>
                  </a:schemeClr>
                </a:solidFill>
              </a:rPr>
              <a:t>است </a:t>
            </a:r>
            <a:r>
              <a:rPr lang="en-US" sz="3600" u="sng" dirty="0" smtClean="0">
                <a:solidFill>
                  <a:schemeClr val="bg2">
                    <a:lumMod val="25000"/>
                  </a:schemeClr>
                </a:solidFill>
              </a:rPr>
              <a:t>pH </a:t>
            </a:r>
            <a:r>
              <a:rPr lang="fa-IR" sz="3600" u="sng" dirty="0">
                <a:solidFill>
                  <a:schemeClr val="bg2">
                    <a:lumMod val="25000"/>
                  </a:schemeClr>
                </a:solidFill>
              </a:rPr>
              <a:t>پایین‌تری خواهد بود</a:t>
            </a:r>
            <a:r>
              <a:rPr lang="fa-IR" sz="3600" u="sng" dirty="0" smtClean="0">
                <a:solidFill>
                  <a:schemeClr val="bg2">
                    <a:lumMod val="25000"/>
                  </a:schemeClr>
                </a:solidFill>
              </a:rPr>
              <a:t>.</a:t>
            </a:r>
            <a:r>
              <a:rPr lang="fa-IR" sz="2000" u="sng" dirty="0" smtClean="0">
                <a:solidFill>
                  <a:schemeClr val="bg2">
                    <a:lumMod val="25000"/>
                  </a:schemeClr>
                </a:solidFill>
              </a:rPr>
              <a:t/>
            </a:r>
            <a:br>
              <a:rPr lang="fa-IR" sz="2000" u="sng" dirty="0" smtClean="0">
                <a:solidFill>
                  <a:schemeClr val="bg2">
                    <a:lumMod val="25000"/>
                  </a:schemeClr>
                </a:solidFill>
              </a:rPr>
            </a:br>
            <a:endParaRPr lang="en-US" sz="2000" u="sng" dirty="0">
              <a:solidFill>
                <a:schemeClr val="bg2">
                  <a:lumMod val="25000"/>
                </a:schemeClr>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02630" y="-160774"/>
            <a:ext cx="5566785" cy="21402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003790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5037" y="2220687"/>
            <a:ext cx="8589283" cy="1688122"/>
          </a:xfrm>
        </p:spPr>
        <p:txBody>
          <a:bodyPr>
            <a:normAutofit fontScale="90000"/>
          </a:bodyPr>
          <a:lstStyle/>
          <a:p>
            <a:pPr algn="ctr"/>
            <a:r>
              <a:rPr lang="fa-IR" sz="2400" u="sng" dirty="0" smtClean="0"/>
              <a:t>به تصویر </a:t>
            </a:r>
            <a:r>
              <a:rPr lang="fa-IR" sz="2400" u="sng" dirty="0"/>
              <a:t>زیر نگاه کنید. از حالت چهره کودک می‌توان دریافت که آن‌چه می‌خورد، مزه‌ای ترش </a:t>
            </a:r>
            <a:r>
              <a:rPr lang="fa-IR" sz="2400" u="sng" dirty="0" smtClean="0"/>
              <a:t>دارد. </a:t>
            </a:r>
            <a:r>
              <a:rPr lang="fa-IR" sz="2400" u="sng" dirty="0"/>
              <a:t>کلمه «اسید» </a:t>
            </a:r>
            <a:r>
              <a:rPr lang="fa-IR" sz="2400" u="sng" dirty="0" smtClean="0"/>
              <a:t>ریشه‌ای </a:t>
            </a:r>
            <a:r>
              <a:rPr lang="fa-IR" sz="2400" u="sng" dirty="0"/>
              <a:t>لاتین به معنای «ترش» دارد. </a:t>
            </a:r>
            <a:r>
              <a:rPr lang="fa-IR" sz="2400" u="sng" dirty="0" smtClean="0"/>
              <a:t>ما روزانه، </a:t>
            </a:r>
            <a:r>
              <a:rPr lang="fa-IR" sz="2400" u="sng" dirty="0"/>
              <a:t>با بسیاری از موادی سروکار داریم که دانشمندان شیمی نام اسید را برای آن‌ها انتخاب </a:t>
            </a:r>
            <a:r>
              <a:rPr lang="fa-IR" sz="2400" u="sng" dirty="0" smtClean="0"/>
              <a:t>کردندواکنش </a:t>
            </a:r>
            <a:r>
              <a:rPr lang="fa-IR" sz="2400" u="sng" dirty="0"/>
              <a:t>اسیدها و بازها، نمک و آب حاصل </a:t>
            </a:r>
            <a:r>
              <a:rPr lang="fa-IR" sz="2400" u="sng" dirty="0" smtClean="0"/>
              <a:t>می‌شود.همچنین. </a:t>
            </a:r>
            <a:r>
              <a:rPr lang="fa-IR" sz="2400" u="sng" dirty="0"/>
              <a:t>آب پرتقال و گریپ‌فروت حاوی </a:t>
            </a:r>
            <a:r>
              <a:rPr lang="fa-IR" sz="2200" u="sng" dirty="0"/>
              <a:t>سیتریک</a:t>
            </a:r>
            <a:r>
              <a:rPr lang="fa-IR" sz="2400" u="sng" dirty="0"/>
              <a:t> اسید هستند و </a:t>
            </a:r>
            <a:r>
              <a:rPr lang="fa-IR" sz="2400" u="sng" dirty="0" smtClean="0"/>
              <a:t>برای مثال زمانی </a:t>
            </a:r>
            <a:r>
              <a:rPr lang="fa-IR" sz="2400" u="sng" dirty="0"/>
              <a:t>که شیر، مزه‌ای ترش پیدا می‌کند، لاکتیک اسید خواهد </a:t>
            </a:r>
            <a:r>
              <a:rPr lang="fa-IR" sz="2400" u="sng" dirty="0" smtClean="0"/>
              <a:t>داشت</a:t>
            </a:r>
            <a:endParaRPr lang="en-US" sz="2400" u="sng"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4408" y="4149970"/>
            <a:ext cx="2502040" cy="23839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451509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انواع اسید ها1</a:t>
            </a:r>
            <a:endParaRPr lang="en-US" dirty="0"/>
          </a:p>
        </p:txBody>
      </p:sp>
      <p:sp>
        <p:nvSpPr>
          <p:cNvPr id="3" name="Content Placeholder 2"/>
          <p:cNvSpPr>
            <a:spLocks noGrp="1"/>
          </p:cNvSpPr>
          <p:nvPr>
            <p:ph idx="1"/>
          </p:nvPr>
        </p:nvSpPr>
        <p:spPr>
          <a:xfrm>
            <a:off x="4019341" y="2388159"/>
            <a:ext cx="5655163" cy="2254179"/>
          </a:xfrm>
        </p:spPr>
        <p:txBody>
          <a:bodyPr>
            <a:normAutofit fontScale="92500" lnSpcReduction="10000"/>
          </a:bodyPr>
          <a:lstStyle/>
          <a:p>
            <a:pPr marL="0" indent="0" algn="ctr">
              <a:buNone/>
            </a:pPr>
            <a:r>
              <a:rPr lang="fa-IR" sz="2800" dirty="0"/>
              <a:t>اسیدهای قوی</a:t>
            </a:r>
          </a:p>
          <a:p>
            <a:pPr marL="0" indent="0" algn="ctr">
              <a:buNone/>
            </a:pPr>
            <a:r>
              <a:rPr lang="fa-IR" sz="2800" dirty="0"/>
              <a:t>طبق تعریف برونستد-لوری، زمانی که یک اسید در آب حل می‌شود، یون هیدروژن به مولکول آب منتقل می‌شود و یون‌های مثبت و منفی، بسته به نوع اسید مورد استفاده، تشکیل می‌شوند. </a:t>
            </a:r>
            <a:endParaRPr lang="en-US" sz="2800" dirty="0"/>
          </a:p>
          <a:p>
            <a:pPr marL="0" indent="0" algn="ctr">
              <a:buNone/>
            </a:pPr>
            <a:endParaRPr lang="en-US" dirty="0"/>
          </a:p>
        </p:txBody>
      </p:sp>
    </p:spTree>
    <p:extLst>
      <p:ext uri="{BB962C8B-B14F-4D97-AF65-F5344CB8AC3E}">
        <p14:creationId xmlns:p14="http://schemas.microsoft.com/office/powerpoint/2010/main" val="40516743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انواع اسید ها2</a:t>
            </a:r>
            <a:endParaRPr lang="en-US" dirty="0"/>
          </a:p>
        </p:txBody>
      </p:sp>
      <p:sp>
        <p:nvSpPr>
          <p:cNvPr id="3" name="Content Placeholder 2"/>
          <p:cNvSpPr>
            <a:spLocks noGrp="1"/>
          </p:cNvSpPr>
          <p:nvPr>
            <p:ph idx="1"/>
          </p:nvPr>
        </p:nvSpPr>
        <p:spPr>
          <a:xfrm>
            <a:off x="1818333" y="2129061"/>
            <a:ext cx="8770571" cy="3651504"/>
          </a:xfrm>
        </p:spPr>
        <p:txBody>
          <a:bodyPr>
            <a:normAutofit/>
          </a:bodyPr>
          <a:lstStyle/>
          <a:p>
            <a:pPr algn="ctr"/>
            <a:r>
              <a:rPr lang="fa-IR" sz="2800" dirty="0"/>
              <a:t>اسیدهای ضعیف</a:t>
            </a:r>
          </a:p>
          <a:p>
            <a:pPr algn="ctr"/>
            <a:r>
              <a:rPr lang="fa-IR" sz="2800" dirty="0"/>
              <a:t>اسید ضعیف به اسیدی می‌گویند که به هنگام انحلال در آب، به طور کامل تفکیک نمی‌شود. استیک اسید (اتانوییک اسید) از جمله اسیدهای ضعیف به شمار می‌آید. این ماده به هنگام واکنش با آب، به یون هیدروژن و اتانوات تفکیک می‌شود. این یون‌ها به سادگی در واکنش با یکدیگر به طور مجدد آب و اسید تولید </a:t>
            </a:r>
            <a:r>
              <a:rPr lang="fa-IR" sz="2800" dirty="0" smtClean="0"/>
              <a:t>می‌کنند</a:t>
            </a:r>
            <a:endParaRPr lang="en-US" sz="2800" dirty="0"/>
          </a:p>
        </p:txBody>
      </p:sp>
    </p:spTree>
    <p:extLst>
      <p:ext uri="{BB962C8B-B14F-4D97-AF65-F5344CB8AC3E}">
        <p14:creationId xmlns:p14="http://schemas.microsoft.com/office/powerpoint/2010/main" val="192348710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فصل دوم </a:t>
            </a:r>
            <a:br>
              <a:rPr lang="fa-IR" dirty="0" smtClean="0"/>
            </a:br>
            <a:r>
              <a:rPr lang="fa-IR" dirty="0" smtClean="0"/>
              <a:t>اقای راستین دوستی</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26676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flipV="1">
            <a:off x="8141687" y="-520262"/>
            <a:ext cx="5175787" cy="252248"/>
          </a:xfrm>
        </p:spPr>
        <p:txBody>
          <a:bodyPr>
            <a:normAutofit fontScale="90000"/>
          </a:bodyPr>
          <a:lstStyle/>
          <a:p>
            <a:endParaRPr lang="en-US" dirty="0"/>
          </a:p>
        </p:txBody>
      </p:sp>
      <p:sp>
        <p:nvSpPr>
          <p:cNvPr id="3" name="Content Placeholder 2"/>
          <p:cNvSpPr>
            <a:spLocks noGrp="1"/>
          </p:cNvSpPr>
          <p:nvPr>
            <p:ph idx="1"/>
          </p:nvPr>
        </p:nvSpPr>
        <p:spPr>
          <a:xfrm>
            <a:off x="1959010" y="2940817"/>
            <a:ext cx="8770571" cy="3651504"/>
          </a:xfrm>
        </p:spPr>
        <p:txBody>
          <a:bodyPr/>
          <a:lstStyle/>
          <a:p>
            <a:pPr marL="0" indent="0" algn="ctr">
              <a:buNone/>
            </a:pPr>
            <a:r>
              <a:rPr lang="fa-IR" dirty="0"/>
              <a:t>برای اینکه بتوان به خاصیت اسیدی یا بازی یک ماده، عددی نسبت داد از مقیاسی به </a:t>
            </a:r>
            <a:r>
              <a:rPr lang="fa-IR" dirty="0" smtClean="0"/>
              <a:t>نام</a:t>
            </a:r>
          </a:p>
          <a:p>
            <a:pPr marL="0" indent="0" algn="ctr">
              <a:buNone/>
            </a:pPr>
            <a:r>
              <a:rPr lang="fa-IR" dirty="0" smtClean="0"/>
              <a:t>پی اچ استفاده میکنیم</a:t>
            </a:r>
          </a:p>
          <a:p>
            <a:pPr marL="0" indent="0" algn="ctr">
              <a:buNone/>
            </a:pPr>
            <a:r>
              <a:rPr lang="fa-IR" dirty="0"/>
              <a:t>راه دیگر برای شناسایی اسید و باز، بهره‌گیری از شناساگرهای اسید و باز از جمله کاغذ لیتموس است. رنگ کاغذ لیتموس در محلول‌های اسیدی به رنگ قرمز و در محلول‌های بازی به رنگ آبی تبدیل می‌شود</a:t>
            </a:r>
            <a:endParaRPr lang="fa-IR" dirty="0" smtClean="0"/>
          </a:p>
        </p:txBody>
      </p:sp>
    </p:spTree>
    <p:extLst>
      <p:ext uri="{BB962C8B-B14F-4D97-AF65-F5344CB8AC3E}">
        <p14:creationId xmlns:p14="http://schemas.microsoft.com/office/powerpoint/2010/main" val="9857614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کاربرد اسیدها</a:t>
            </a:r>
            <a:endParaRPr lang="en-US" dirty="0"/>
          </a:p>
        </p:txBody>
      </p:sp>
      <p:sp>
        <p:nvSpPr>
          <p:cNvPr id="3" name="Content Placeholder 2"/>
          <p:cNvSpPr>
            <a:spLocks noGrp="1"/>
          </p:cNvSpPr>
          <p:nvPr>
            <p:ph idx="1"/>
          </p:nvPr>
        </p:nvSpPr>
        <p:spPr/>
        <p:txBody>
          <a:bodyPr/>
          <a:lstStyle/>
          <a:p>
            <a:pPr algn="ctr"/>
            <a:r>
              <a:rPr lang="fa-IR" dirty="0"/>
              <a:t>سرکه، استیک اسیدی رقیق است که کاربردهای زیادی در زندگی روزمره ما دارد و در انواع ترشی‌ها و غذاها از آن استفاده می‌شود. همانطور که در ابتدای متن هم گفته شد، آب لیمو و پرتقال حاوی سیتریک اسید هستند که از جمله کربوکسیلیک اسیدها به شمار می‌آید.</a:t>
            </a:r>
          </a:p>
          <a:p>
            <a:pPr algn="ctr"/>
            <a:endParaRPr lang="fa-IR" dirty="0"/>
          </a:p>
          <a:p>
            <a:pPr algn="ctr"/>
            <a:r>
              <a:rPr lang="fa-IR" dirty="0"/>
              <a:t>در بسیاری از باتری‌ها از جمله باتری خودروها از سولفوریک اسید استفاده می‌شود. علاوه بر این، در تولید صنعتی مواد منفجره، رنگ‌ها، جوهر و کودهای شیمیایی از این ماده بهره می‌گیرند. همچنین ماده اصلی در نوشابه‌های گازدار، فسفریک اسید است</a:t>
            </a:r>
            <a:endParaRPr lang="en-US" dirty="0"/>
          </a:p>
        </p:txBody>
      </p:sp>
    </p:spTree>
    <p:extLst>
      <p:ext uri="{BB962C8B-B14F-4D97-AF65-F5344CB8AC3E}">
        <p14:creationId xmlns:p14="http://schemas.microsoft.com/office/powerpoint/2010/main" val="913650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نام گذاری اسید ها</a:t>
            </a:r>
            <a:endParaRPr lang="en-US" dirty="0"/>
          </a:p>
        </p:txBody>
      </p:sp>
      <p:sp>
        <p:nvSpPr>
          <p:cNvPr id="3" name="Content Placeholder 2"/>
          <p:cNvSpPr>
            <a:spLocks noGrp="1"/>
          </p:cNvSpPr>
          <p:nvPr>
            <p:ph idx="1"/>
          </p:nvPr>
        </p:nvSpPr>
        <p:spPr>
          <a:xfrm>
            <a:off x="1877568" y="2438400"/>
            <a:ext cx="10314432" cy="2011680"/>
          </a:xfrm>
        </p:spPr>
        <p:txBody>
          <a:bodyPr>
            <a:noAutofit/>
          </a:bodyPr>
          <a:lstStyle/>
          <a:p>
            <a:pPr algn="ctr"/>
            <a:r>
              <a:rPr lang="fa-IR" sz="1800" dirty="0"/>
              <a:t>برای نام‌گذاری اسیدها از آنیون آن‌ها (آنیون متصل به هیدروژن) استفاده می‌شود. در اسیدهای دوتایی (باینری)، یک یون به هیدروژن متصل شده است. برای نام‌گذاری این نوع از اسیدها از پیشوند «هیدرو» و پسوند «یک» در انتهای آن استفاده می‌شود</a:t>
            </a:r>
            <a:r>
              <a:rPr lang="fa-IR" sz="1800" dirty="0" smtClean="0"/>
              <a:t>.</a:t>
            </a:r>
          </a:p>
          <a:p>
            <a:pPr algn="ctr"/>
            <a:r>
              <a:rPr lang="fa-IR" sz="1800" dirty="0"/>
              <a:t>در ترکیبات اسیدی پیچیده‌تر که شامل یک اتم اکسیژن بیشتر هستند، به جای پسوند «یک» از پسوند «ات» بهره می‌گیرند. همچنین، ترکیبات چنداتمی که یک اتم اکسیژن کمتر دارند، از پسنود «وس» و ترکیباتی با دو اتم اکسیژن کمتر از پیشوند «هیپو» و پسوند «وس» استفاده می‌شود. برای درک بهتر نام‌گذاری اسیدها می‌توانید به جدول زیر نگاه کنید که آنیون و نام اسیدهای حاصل، نوشته شده است.</a:t>
            </a:r>
            <a:endParaRPr lang="en-US" sz="1800" dirty="0"/>
          </a:p>
        </p:txBody>
      </p:sp>
      <p:pic>
        <p:nvPicPr>
          <p:cNvPr id="1026" name="Picture 2" descr="https://blog.faradars.org/wp-content/uploads/2020/11/aci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6624" y="4328160"/>
            <a:ext cx="4181856" cy="22799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173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اسیدها چه نقشی در بدن انسان دارند؟</a:t>
            </a:r>
            <a:endParaRPr lang="en-US" dirty="0"/>
          </a:p>
        </p:txBody>
      </p:sp>
      <p:sp>
        <p:nvSpPr>
          <p:cNvPr id="3" name="Content Placeholder 2"/>
          <p:cNvSpPr>
            <a:spLocks noGrp="1"/>
          </p:cNvSpPr>
          <p:nvPr>
            <p:ph idx="1"/>
          </p:nvPr>
        </p:nvSpPr>
        <p:spPr/>
        <p:txBody>
          <a:bodyPr>
            <a:normAutofit/>
          </a:bodyPr>
          <a:lstStyle/>
          <a:p>
            <a:pPr algn="ctr"/>
            <a:r>
              <a:rPr lang="fa-IR" sz="3200" dirty="0"/>
              <a:t>اسیدها نقشی اساسی را در بدن انسان ایفا می‌کنند. وجود هیدروکلریک اسید در معده سبب شکستن مولکول‌های پیچیده غذا و هضم آن می‌شود. همچنین، آمینو اسیدها برای ترمیم بافت بدن مورد نیاز هستند.</a:t>
            </a:r>
            <a:endParaRPr lang="en-US" sz="3200" dirty="0"/>
          </a:p>
        </p:txBody>
      </p:sp>
    </p:spTree>
    <p:extLst>
      <p:ext uri="{BB962C8B-B14F-4D97-AF65-F5344CB8AC3E}">
        <p14:creationId xmlns:p14="http://schemas.microsoft.com/office/powerpoint/2010/main" val="1196631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فصل سوم اقای بردیااصغری</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04505417"/>
      </p:ext>
    </p:extLst>
  </p:cSld>
  <p:clrMapOvr>
    <a:masterClrMapping/>
  </p:clrMapOvr>
  <p:transition spd="slow">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مهمترین اسید های قوی </a:t>
            </a:r>
            <a:endParaRPr lang="en-US" dirty="0"/>
          </a:p>
        </p:txBody>
      </p:sp>
      <p:sp>
        <p:nvSpPr>
          <p:cNvPr id="3" name="Content Placeholder 2"/>
          <p:cNvSpPr>
            <a:spLocks noGrp="1"/>
          </p:cNvSpPr>
          <p:nvPr>
            <p:ph idx="1"/>
          </p:nvPr>
        </p:nvSpPr>
        <p:spPr/>
        <p:txBody>
          <a:bodyPr/>
          <a:lstStyle/>
          <a:p>
            <a:r>
              <a:rPr lang="fa-IR" dirty="0"/>
              <a:t>مولکول‌های این اسیدها و در محلول‌های آبی رقیق کاملاً یونیزه است. اسیدهای قوی متعارف عبارتند از: اسید کلریدریک، یدیدریک، نیتریک، سولفوریک، پرکلریک است.</a:t>
            </a:r>
            <a:endParaRPr lang="en-US" dirty="0"/>
          </a:p>
        </p:txBody>
      </p:sp>
    </p:spTree>
    <p:extLst>
      <p:ext uri="{BB962C8B-B14F-4D97-AF65-F5344CB8AC3E}">
        <p14:creationId xmlns:p14="http://schemas.microsoft.com/office/powerpoint/2010/main" val="7390947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مهمترین اسید های ضعیف 1</a:t>
            </a:r>
            <a:endParaRPr lang="en-US" dirty="0"/>
          </a:p>
        </p:txBody>
      </p:sp>
      <p:sp>
        <p:nvSpPr>
          <p:cNvPr id="3" name="Content Placeholder 2"/>
          <p:cNvSpPr>
            <a:spLocks noGrp="1"/>
          </p:cNvSpPr>
          <p:nvPr>
            <p:ph idx="1"/>
          </p:nvPr>
        </p:nvSpPr>
        <p:spPr/>
        <p:txBody>
          <a:bodyPr/>
          <a:lstStyle/>
          <a:p>
            <a:pPr algn="ctr"/>
            <a:r>
              <a:rPr lang="fa-IR" dirty="0"/>
              <a:t>یونیزاسیون این اسیدها در آب کامل نمی‌باشد و هرگز به ۱۰۰% نمی‌رسد. مثال متعارف آنها، اسید استیک، اسید کربنیک، اسیدفلوریدریک، اسید نیترو و تا حدودی اسید فسفریک است.</a:t>
            </a:r>
          </a:p>
          <a:p>
            <a:pPr algn="ctr"/>
            <a:endParaRPr lang="fa-IR" dirty="0"/>
          </a:p>
          <a:p>
            <a:pPr algn="ctr"/>
            <a:r>
              <a:rPr lang="fa-IR" dirty="0"/>
              <a:t>اسیدها مزه ترشی دارند بعضی اسیدها سمی هستند بعضی باعث سوختگی های شدید می شوند و تعدادی نیز کاملاً بی ضرر به شمار می آیند بعضی اسیدها نیز خوراکی و بسیار مفید هستند ما اسید سیتریک را از پرتقال و لیموترش به دست می آوریم بدنمان هم اسیدهایی را می سازند که به گوارش غذا کمک می کنند.</a:t>
            </a:r>
            <a:endParaRPr lang="en-US" dirty="0"/>
          </a:p>
        </p:txBody>
      </p:sp>
    </p:spTree>
    <p:extLst>
      <p:ext uri="{BB962C8B-B14F-4D97-AF65-F5344CB8AC3E}">
        <p14:creationId xmlns:p14="http://schemas.microsoft.com/office/powerpoint/2010/main" val="30021413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مهمترین اسید های </a:t>
            </a:r>
            <a:r>
              <a:rPr lang="fa-IR" dirty="0" smtClean="0"/>
              <a:t>ضعیف2</a:t>
            </a:r>
            <a:endParaRPr lang="en-US" dirty="0"/>
          </a:p>
        </p:txBody>
      </p:sp>
      <p:sp>
        <p:nvSpPr>
          <p:cNvPr id="3" name="Content Placeholder 2"/>
          <p:cNvSpPr>
            <a:spLocks noGrp="1"/>
          </p:cNvSpPr>
          <p:nvPr>
            <p:ph idx="1"/>
          </p:nvPr>
        </p:nvSpPr>
        <p:spPr/>
        <p:txBody>
          <a:bodyPr>
            <a:normAutofit fontScale="85000" lnSpcReduction="10000"/>
          </a:bodyPr>
          <a:lstStyle/>
          <a:p>
            <a:pPr algn="ctr"/>
            <a:r>
              <a:rPr lang="fa-IR" dirty="0"/>
              <a:t>اسید سولفوریک یکی از قوی ترین و مهم ترین اسیدها است که به مقدار فراوان در تولید انواع کود ، فرآورده های نفتی و آهن و فولاد بکار گرفته می شوند آب باتری اتومبیل ها اسید سولفوریک رقیق شده با آب خالص است سایر اسیدهای قوی عبارتند از: اسید نیتریک و اسید کلریدریک.</a:t>
            </a:r>
          </a:p>
          <a:p>
            <a:pPr algn="ctr"/>
            <a:endParaRPr lang="fa-IR" dirty="0"/>
          </a:p>
          <a:p>
            <a:pPr algn="ctr"/>
            <a:r>
              <a:rPr lang="fa-IR" dirty="0"/>
              <a:t>بازها یا قلیاها موادی هستند که مخالف و ضد اسیدها به شمار می آیند گرچه بعضی بازها از قبیل آهک (هیدروکسید کلسیم) و سود سوز آور همانند اسیدها خیلی فعال و خورنده هستند از بازها در فرآیند های صنعتی استفاده می شوند هیدروکسید منیزیم (مایع یا پودر سفیدی که برای برطرف کردن درد ناشی از حالت اسیدی معده مصرف می کنیم) نمونه ای از یک باز ملایم است بازی که در آن قابل حل می باشد، قلیا نامیده می شود وقتی یک اسید و یک باز به نسبت مناسب با هم مخلوط می شوند یکدیگر را خنثی می کنند برای مثال اگر اسید کلریدریک با سود سوز آور مخلوط شود حاصل واکنش آنها نمک معمولی و آب خواهد بود بعضی مواد وقتی با اسید و بازها تماس پیدا می کنند تغییر رنگ می دهند این مواد را معرف یا شناساگر می نامند تعنسل در محلول اسیدی از آبی به قرمز تغییر رنگ می دهند و در محلول‌های قلیایی از قرمز به آبی می گراید .</a:t>
            </a:r>
            <a:endParaRPr lang="en-US" dirty="0"/>
          </a:p>
        </p:txBody>
      </p:sp>
    </p:spTree>
    <p:extLst>
      <p:ext uri="{BB962C8B-B14F-4D97-AF65-F5344CB8AC3E}">
        <p14:creationId xmlns:p14="http://schemas.microsoft.com/office/powerpoint/2010/main" val="4695329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اسید سولفوریک</a:t>
            </a:r>
            <a:endParaRPr lang="en-US" dirty="0"/>
          </a:p>
        </p:txBody>
      </p:sp>
      <p:sp>
        <p:nvSpPr>
          <p:cNvPr id="3" name="Content Placeholder 2"/>
          <p:cNvSpPr>
            <a:spLocks noGrp="1"/>
          </p:cNvSpPr>
          <p:nvPr>
            <p:ph idx="1"/>
          </p:nvPr>
        </p:nvSpPr>
        <p:spPr>
          <a:xfrm>
            <a:off x="3104388" y="2304288"/>
            <a:ext cx="8770571" cy="3651504"/>
          </a:xfrm>
        </p:spPr>
        <p:txBody>
          <a:bodyPr>
            <a:normAutofit/>
          </a:bodyPr>
          <a:lstStyle/>
          <a:p>
            <a:r>
              <a:rPr lang="fa-IR" dirty="0"/>
              <a:t>اسید سولفوریک احتمالاً مهمترین ترکیب شیمیایی موجود است و ده‌ها مورد استفاده دارد که از تولید کود و پارچه تا ساخت دارو و مواد منفجره را شامل می شود این اسید در انباره که نوعی باطری است معمولاً در موتور اتومبیل مورد استفاده قرار می گیرد نیز وجود دارد اسید سولفوریک را به روش تماسی تقلید می کنند کانه هوایی که محتوی سولفید های فلزی یا گوگرد هستند در هوا سرخ یا برشته می شوند تا دی اکسید گوگرد به دست می آید سپس این گاز را در مجاورت یک کاتالیزور (یکی از اسید های فلز و وانادیم) حرارت می دهند تا آن را به واکنش بیشتر با هوا وارد و تری اکسید گوگرد حاصل شود در مرحله بعد تری اکسید را در اسید سولفوریک غلیظ حل می کنند تا اسیدی به نام اولنوم به دست آید. که سپس به دهقا با افزودن آب رقیق می شود و مقدار زیادی اسید سولفوریک برجای می ماند نمکهای اسید سولفوریک را سولفات می نامند که ترکیبات بسیار مفیدی را شامل می شوند و در صنایع مختلف از قبیل کود سازی داروسازی رنگ سازی مورد استفاده قرار می گیرند</a:t>
            </a:r>
            <a:endParaRPr lang="en-US" dirty="0"/>
          </a:p>
        </p:txBody>
      </p:sp>
    </p:spTree>
    <p:extLst>
      <p:ext uri="{BB962C8B-B14F-4D97-AF65-F5344CB8AC3E}">
        <p14:creationId xmlns:p14="http://schemas.microsoft.com/office/powerpoint/2010/main" val="128117200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فصل چهام اقای ارتین ناظم سلیمی</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82641027"/>
      </p:ext>
    </p:extLst>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فسفریک اسید</a:t>
            </a:r>
            <a:endParaRPr lang="en-US" dirty="0"/>
          </a:p>
        </p:txBody>
      </p:sp>
      <p:sp>
        <p:nvSpPr>
          <p:cNvPr id="3" name="Content Placeholder 2"/>
          <p:cNvSpPr>
            <a:spLocks noGrp="1"/>
          </p:cNvSpPr>
          <p:nvPr>
            <p:ph idx="1"/>
          </p:nvPr>
        </p:nvSpPr>
        <p:spPr/>
        <p:txBody>
          <a:bodyPr>
            <a:normAutofit/>
          </a:bodyPr>
          <a:lstStyle/>
          <a:p>
            <a:pPr algn="ctr"/>
            <a:r>
              <a:rPr lang="fa-IR" dirty="0"/>
              <a:t>از اسیدفسفریک در تولید غذاهای اسیدی و نوشابه های گازدار مانند انواع کولاها استفاده میشود. به کارگیری این ماده سبب دادن طعم تندی به غذا شده، و از آنجا که ماده شیمیایی با تولید انبوه است، با قیمتی ارزان و حجمی فراوان در دسترس میباشد. همانطور که ذکر شد، قیمت پایین و حجم زیاد تولید این ماده، آنرا در مقایسه با طعم دهنده های طبیعی نظیر زنجبیل برای دادن طعم تندی، </a:t>
            </a:r>
            <a:r>
              <a:rPr lang="fa-IR" dirty="0" smtClean="0"/>
              <a:t>لیمو </a:t>
            </a:r>
          </a:p>
          <a:p>
            <a:pPr algn="ctr"/>
            <a:r>
              <a:rPr lang="fa-IR" dirty="0" smtClean="0"/>
              <a:t>برای دادن طعم ترشی و...</a:t>
            </a:r>
            <a:endParaRPr lang="en-US" dirty="0"/>
          </a:p>
        </p:txBody>
      </p:sp>
    </p:spTree>
    <p:extLst>
      <p:ext uri="{BB962C8B-B14F-4D97-AF65-F5344CB8AC3E}">
        <p14:creationId xmlns:p14="http://schemas.microsoft.com/office/powerpoint/2010/main" val="42623306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endParaRPr lang="en-US" dirty="0"/>
          </a:p>
        </p:txBody>
      </p:sp>
      <p:sp>
        <p:nvSpPr>
          <p:cNvPr id="6" name="Subtitle 5"/>
          <p:cNvSpPr>
            <a:spLocks noGrp="1"/>
          </p:cNvSpPr>
          <p:nvPr>
            <p:ph type="subTitle" idx="1"/>
          </p:nvPr>
        </p:nvSpPr>
        <p:spPr/>
        <p:txBody>
          <a:bodyPr/>
          <a:lstStyle/>
          <a:p>
            <a:endParaRPr lang="en-US"/>
          </a:p>
        </p:txBody>
      </p:sp>
      <p:pic>
        <p:nvPicPr>
          <p:cNvPr id="4" name="Content Placeholder 3"/>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t="2600" b="15096"/>
          <a:stretch/>
        </p:blipFill>
        <p:spPr>
          <a:xfrm>
            <a:off x="3035300" y="-533400"/>
            <a:ext cx="9499600" cy="6807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74716327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a:solidFill>
                  <a:srgbClr val="0C0C0C"/>
                </a:solidFill>
                <a:latin typeface="iransansweb_light"/>
              </a:rPr>
              <a:t>کاربرد در زدودن زنگ آهن</a:t>
            </a:r>
            <a:endParaRPr lang="en-US" dirty="0"/>
          </a:p>
        </p:txBody>
      </p:sp>
      <p:sp>
        <p:nvSpPr>
          <p:cNvPr id="3" name="Content Placeholder 2"/>
          <p:cNvSpPr>
            <a:spLocks noGrp="1"/>
          </p:cNvSpPr>
          <p:nvPr>
            <p:ph type="body" idx="1"/>
          </p:nvPr>
        </p:nvSpPr>
        <p:spPr/>
        <p:txBody>
          <a:bodyPr>
            <a:normAutofit fontScale="62500" lnSpcReduction="20000"/>
          </a:bodyPr>
          <a:lstStyle/>
          <a:p>
            <a:r>
              <a:rPr lang="fa-IR" dirty="0"/>
              <a:t>از اسید فسفریک می‌توان مستقیماً برای زدودن زنگ آهن (اکسید آهن </a:t>
            </a:r>
            <a:r>
              <a:rPr lang="fa-IR" dirty="0" smtClean="0"/>
              <a:t>از </a:t>
            </a:r>
            <a:r>
              <a:rPr lang="fa-IR" dirty="0"/>
              <a:t>ابزارهای آهنی یا فولادی و تبدیل آهن به فسفاتهای محلول در آب استفاده نمود. پس از زدودن زنگ آهن فسفات آهن تولید شده تبدیل به ترکیب فسفات آهن سیاه شده که خود به عنوان عامل جلوگیری از خوردگی می‌تواند مورد استفاده قرار گیرد.</a:t>
            </a:r>
            <a:endParaRPr lang="en-US" dirty="0"/>
          </a:p>
        </p:txBody>
      </p:sp>
    </p:spTree>
    <p:extLst>
      <p:ext uri="{BB962C8B-B14F-4D97-AF65-F5344CB8AC3E}">
        <p14:creationId xmlns:p14="http://schemas.microsoft.com/office/powerpoint/2010/main" val="1601808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فصل اخر اقای اهورا خشایی</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086637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کاربرد های پزشکی </a:t>
            </a:r>
            <a:endParaRPr lang="en-US" dirty="0"/>
          </a:p>
        </p:txBody>
      </p:sp>
      <p:sp>
        <p:nvSpPr>
          <p:cNvPr id="3" name="Content Placeholder 2"/>
          <p:cNvSpPr>
            <a:spLocks noGrp="1"/>
          </p:cNvSpPr>
          <p:nvPr>
            <p:ph type="body" idx="1"/>
          </p:nvPr>
        </p:nvSpPr>
        <p:spPr>
          <a:xfrm>
            <a:off x="3814584" y="2779776"/>
            <a:ext cx="4695432" cy="2435163"/>
          </a:xfrm>
        </p:spPr>
        <p:txBody>
          <a:bodyPr>
            <a:normAutofit fontScale="92500" lnSpcReduction="20000"/>
          </a:bodyPr>
          <a:lstStyle/>
          <a:p>
            <a:r>
              <a:rPr lang="fa-IR" dirty="0"/>
              <a:t>از اسید فسفریک در دندانپزشکی و اورتودنسی به عنوان عامل قلم زنی </a:t>
            </a:r>
            <a:r>
              <a:rPr lang="fa-IR" dirty="0" smtClean="0"/>
              <a:t>جهت </a:t>
            </a:r>
            <a:r>
              <a:rPr lang="fa-IR" dirty="0"/>
              <a:t>تمیز کردن و زبر کردن سطح دندان خصوصاً در جاهایی که از اسباب و وسایل دندانپزشکی استفاده شده، بکار میرود. همچنین از اسید فسفریک به عنوان کاتالیست در ساخت آسپیرین به خاطر داشتن یون هیدروژن فراوان و آللایندگی کمتر در مقایسه با اسید کلریدریک و سولفوریک استفاده میشود</a:t>
            </a:r>
            <a:endParaRPr lang="en-US" dirty="0"/>
          </a:p>
        </p:txBody>
      </p:sp>
    </p:spTree>
    <p:extLst>
      <p:ext uri="{BB962C8B-B14F-4D97-AF65-F5344CB8AC3E}">
        <p14:creationId xmlns:p14="http://schemas.microsoft.com/office/powerpoint/2010/main" val="1582889424"/>
      </p:ext>
    </p:extLst>
  </p:cSld>
  <p:clrMapOvr>
    <a:masterClrMapping/>
  </p:clrMapOvr>
  <p:transition spd="slow">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اسید استیک</a:t>
            </a:r>
            <a:endParaRPr lang="en-US" dirty="0"/>
          </a:p>
        </p:txBody>
      </p:sp>
      <p:sp>
        <p:nvSpPr>
          <p:cNvPr id="3" name="Content Placeholder 2"/>
          <p:cNvSpPr>
            <a:spLocks noGrp="1"/>
          </p:cNvSpPr>
          <p:nvPr>
            <p:ph type="body" idx="1"/>
          </p:nvPr>
        </p:nvSpPr>
        <p:spPr>
          <a:xfrm>
            <a:off x="2938273" y="2462784"/>
            <a:ext cx="6498336" cy="2752155"/>
          </a:xfrm>
        </p:spPr>
        <p:txBody>
          <a:bodyPr>
            <a:normAutofit fontScale="70000" lnSpcReduction="20000"/>
          </a:bodyPr>
          <a:lstStyle/>
          <a:p>
            <a:r>
              <a:rPr lang="fa-IR" dirty="0"/>
              <a:t>اسید استیک یا جوهر انگور جز اسیدهای کربوکسیلیک است و در نامگذاری آیوپاک به اسید اتانوئیک معروف است.</a:t>
            </a:r>
          </a:p>
          <a:p>
            <a:endParaRPr lang="fa-IR" dirty="0"/>
          </a:p>
          <a:p>
            <a:r>
              <a:rPr lang="fa-IR" dirty="0"/>
              <a:t>نگاه کلی اسید استیک جز اسیدهای کربوکسیلیک میباشد و در نامگذاری آیوپاک به اسید اتانوئیک معروف است. این اسید دارای فرمول شیمیایی میباشد و در قسمت چشایی طعم ترشی ، شبیه طعم سرکه میدهد.</a:t>
            </a:r>
          </a:p>
          <a:p>
            <a:endParaRPr lang="fa-IR" dirty="0"/>
          </a:p>
          <a:p>
            <a:r>
              <a:rPr lang="fa-IR" dirty="0"/>
              <a:t>باکتری‌های مخمر سرکه به دلیل تمایل به تولید اسید استیک به این نام معروف شده‌اند. این باکتریها در مواد غذایی ، آب و خاک یافت میشوند. اسید استیک بطور طبیعی از میوه‌ها و برخی مواد غذایی فاسد شده از فرایند تخمیر تولید میشوند و از قدیمی‌ترین ترکیبات شیمیایی شناخته شده توسط انسان میباشد</a:t>
            </a:r>
            <a:endParaRPr lang="en-US" dirty="0"/>
          </a:p>
        </p:txBody>
      </p:sp>
    </p:spTree>
    <p:extLst>
      <p:ext uri="{BB962C8B-B14F-4D97-AF65-F5344CB8AC3E}">
        <p14:creationId xmlns:p14="http://schemas.microsoft.com/office/powerpoint/2010/main" val="80273726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a:t>خنثی شدن اسید وباز</a:t>
            </a:r>
            <a:endParaRPr lang="en-US" dirty="0"/>
          </a:p>
        </p:txBody>
      </p:sp>
      <p:sp>
        <p:nvSpPr>
          <p:cNvPr id="5" name="Subtitle 4"/>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2272" y="1830899"/>
            <a:ext cx="2889567" cy="2828544"/>
          </a:xfrm>
          <a:prstGeom prst="rect">
            <a:avLst/>
          </a:prstGeom>
        </p:spPr>
      </p:pic>
    </p:spTree>
    <p:extLst>
      <p:ext uri="{BB962C8B-B14F-4D97-AF65-F5344CB8AC3E}">
        <p14:creationId xmlns:p14="http://schemas.microsoft.com/office/powerpoint/2010/main" val="328369092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ویدیو دوم</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3360" y="2676115"/>
            <a:ext cx="3651250" cy="3651250"/>
          </a:xfrm>
        </p:spPr>
      </p:pic>
    </p:spTree>
    <p:extLst>
      <p:ext uri="{BB962C8B-B14F-4D97-AF65-F5344CB8AC3E}">
        <p14:creationId xmlns:p14="http://schemas.microsoft.com/office/powerpoint/2010/main" val="953442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dirty="0" smtClean="0"/>
              <a:t>از اینکه تا این لحظه با ما همراه بودید ممنونیم</a:t>
            </a:r>
            <a:endParaRPr lang="en-US" dirty="0"/>
          </a:p>
        </p:txBody>
      </p:sp>
      <p:sp>
        <p:nvSpPr>
          <p:cNvPr id="5" name="Text Placeholder 4"/>
          <p:cNvSpPr>
            <a:spLocks noGrp="1"/>
          </p:cNvSpPr>
          <p:nvPr>
            <p:ph type="body" idx="1"/>
          </p:nvPr>
        </p:nvSpPr>
        <p:spPr>
          <a:xfrm>
            <a:off x="3026979" y="3988677"/>
            <a:ext cx="6195849" cy="1226262"/>
          </a:xfrm>
        </p:spPr>
        <p:txBody>
          <a:bodyPr/>
          <a:lstStyle/>
          <a:p>
            <a:r>
              <a:rPr lang="fa-IR" dirty="0" smtClean="0"/>
              <a:t>منابع تحقیق</a:t>
            </a:r>
          </a:p>
          <a:p>
            <a:r>
              <a:rPr lang="fa-IR" dirty="0" smtClean="0"/>
              <a:t>سایت دانشگاه امیرکبیر،ویکی پدیا،فرادرس،تیزلند،جهان شیمی</a:t>
            </a:r>
            <a:endParaRPr lang="en-US" dirty="0"/>
          </a:p>
        </p:txBody>
      </p:sp>
    </p:spTree>
    <p:extLst>
      <p:ext uri="{BB962C8B-B14F-4D97-AF65-F5344CB8AC3E}">
        <p14:creationId xmlns:p14="http://schemas.microsoft.com/office/powerpoint/2010/main" val="6462431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B8899B-5794-42FB-9137-8220A73767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9290C9-6505-4B77-B628-A44276CB9D85}">
  <ds:schemaRefs>
    <ds:schemaRef ds:uri="71af3243-3dd4-4a8d-8c0d-dd76da1f02a5"/>
    <ds:schemaRef ds:uri="16c05727-aa75-4e4a-9b5f-8a80a1165891"/>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schemas.microsoft.com/office/infopath/2007/PartnerControls"/>
    <ds:schemaRef ds:uri="http://purl.org/dc/dcmitype/"/>
    <ds:schemaRef ds:uri="http://purl.org/dc/elements/1.1/"/>
  </ds:schemaRefs>
</ds:datastoreItem>
</file>

<file path=customXml/itemProps3.xml><?xml version="1.0" encoding="utf-8"?>
<ds:datastoreItem xmlns:ds="http://schemas.openxmlformats.org/officeDocument/2006/customXml" ds:itemID="{5728C3E1-D10B-4426-B05E-8E1CAFF03C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Feathered design</Template>
  <TotalTime>0</TotalTime>
  <Words>1498</Words>
  <Application>Microsoft Office PowerPoint</Application>
  <PresentationFormat>Widescreen</PresentationFormat>
  <Paragraphs>61</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Century Schoolbook</vt:lpstr>
      <vt:lpstr>Corbel</vt:lpstr>
      <vt:lpstr>iransansweb_light</vt:lpstr>
      <vt:lpstr>Sitka Heading</vt:lpstr>
      <vt:lpstr>Times New Roman</vt:lpstr>
      <vt:lpstr>Feathered</vt:lpstr>
      <vt:lpstr>اسید ها Acids علوم ششم دبستان</vt:lpstr>
      <vt:lpstr>به نام خداوند بخشنده و مهربان فصل اول اقای پارسا زاکانی</vt:lpstr>
      <vt:lpstr>اسید به ماده‌ای شیمیایی می‌گویند که یون هیدروژن یا پروتون بدهد  یا الکترون جذب کند. بسیاری از اسیدها در ساختار شیمیایی خود  با اتم هیدروژنی پیوند دارند که در اثر تفکیک در آب، کاتیون و آنیون آزاد می‌کند. هر قدر غلظت یون هیدروژن تولیدی بیشتر باشد، محلول، دارای خاصیت اسیدی بیشتر است pH پایین‌تری خواهد بود. </vt:lpstr>
      <vt:lpstr>به تصویر زیر نگاه کنید. از حالت چهره کودک می‌توان دریافت که آن‌چه می‌خورد، مزه‌ای ترش دارد. کلمه «اسید» ریشه‌ای لاتین به معنای «ترش» دارد. ما روزانه، با بسیاری از موادی سروکار داریم که دانشمندان شیمی نام اسید را برای آن‌ها انتخاب کردندواکنش اسیدها و بازها، نمک و آب حاصل می‌شود.همچنین. آب پرتقال و گریپ‌فروت حاوی سیتریک اسید هستند و برای مثال زمانی که شیر، مزه‌ای ترش پیدا می‌کند، لاکتیک اسید خواهد داشت</vt:lpstr>
      <vt:lpstr>انواع اسید ها1</vt:lpstr>
      <vt:lpstr>انواع اسید ها2</vt:lpstr>
      <vt:lpstr>فصل دوم  اقای راستین دوستی</vt:lpstr>
      <vt:lpstr>PowerPoint Presentation</vt:lpstr>
      <vt:lpstr>کاربرد اسیدها</vt:lpstr>
      <vt:lpstr>نام گذاری اسید ها</vt:lpstr>
      <vt:lpstr>اسیدها چه نقشی در بدن انسان دارند؟</vt:lpstr>
      <vt:lpstr>فصل سوم اقای بردیااصغری</vt:lpstr>
      <vt:lpstr>مهمترین اسید های قوی </vt:lpstr>
      <vt:lpstr>مهمترین اسید های ضعیف 1</vt:lpstr>
      <vt:lpstr>مهمترین اسید های ضعیف2</vt:lpstr>
      <vt:lpstr>اسید سولفوریک</vt:lpstr>
      <vt:lpstr>فصل چهام اقای ارتین ناظم سلیمی</vt:lpstr>
      <vt:lpstr>فسفریک اسید</vt:lpstr>
      <vt:lpstr>PowerPoint Presentation</vt:lpstr>
      <vt:lpstr>کاربرد در زدودن زنگ آهن</vt:lpstr>
      <vt:lpstr>فصل اخر اقای اهورا خشایی</vt:lpstr>
      <vt:lpstr>کاربرد های پزشکی </vt:lpstr>
      <vt:lpstr>اسید استیک</vt:lpstr>
      <vt:lpstr>خنثی شدن اسید وباز</vt:lpstr>
      <vt:lpstr>ویدیو دوم</vt:lpstr>
      <vt:lpstr>از اینکه تا این لحظه با ما همراه بودید ممنونیم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2021-11-17T14:54:44Z</dcterms:created>
  <dcterms:modified xsi:type="dcterms:W3CDTF">2021-11-19T10:12:59Z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