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14"/>
  </p:notesMasterIdLst>
  <p:sldIdLst>
    <p:sldId id="256" r:id="rId5"/>
    <p:sldId id="283" r:id="rId6"/>
    <p:sldId id="277" r:id="rId7"/>
    <p:sldId id="278" r:id="rId8"/>
    <p:sldId id="285" r:id="rId9"/>
    <p:sldId id="280" r:id="rId10"/>
    <p:sldId id="281" r:id="rId11"/>
    <p:sldId id="282" r:id="rId12"/>
    <p:sldId id="28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80" d="100"/>
          <a:sy n="80" d="100"/>
        </p:scale>
        <p:origin x="120" y="294"/>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tableStyles" Target="tableStyles.xml" /><Relationship Id="rId3" Type="http://schemas.openxmlformats.org/officeDocument/2006/relationships/customXml" Target="../customXml/item3.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theme" Target="theme/theme1.xml" /><Relationship Id="rId2" Type="http://schemas.openxmlformats.org/officeDocument/2006/relationships/customXml" Target="../customXml/item2.xml" /><Relationship Id="rId16" Type="http://schemas.openxmlformats.org/officeDocument/2006/relationships/viewProps" Target="view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5" Type="http://schemas.openxmlformats.org/officeDocument/2006/relationships/slide" Target="slides/slide1.xml" /><Relationship Id="rId15" Type="http://schemas.openxmlformats.org/officeDocument/2006/relationships/presProps" Target="presProps.xml" /><Relationship Id="rId10" Type="http://schemas.openxmlformats.org/officeDocument/2006/relationships/slide" Target="slides/slide6.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52ADB1-275D-430A-89EE-5C7E6CFF6FF2}" type="datetimeFigureOut">
              <a:rPr lang="en-US" smtClean="0"/>
              <a:t>12/3/2021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25628-3A68-42F4-BA86-981817953149}" type="slidenum">
              <a:rPr lang="en-US" smtClean="0"/>
              <a:t>‹#›</a:t>
            </a:fld>
            <a:endParaRPr lang="en-US" dirty="0"/>
          </a:p>
        </p:txBody>
      </p:sp>
    </p:spTree>
    <p:extLst>
      <p:ext uri="{BB962C8B-B14F-4D97-AF65-F5344CB8AC3E}">
        <p14:creationId xmlns:p14="http://schemas.microsoft.com/office/powerpoint/2010/main" val="649258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7005E26E-BCB2-4FD5-8FD5-81A5EAE94C21}" type="datetime1">
              <a:rPr lang="en-US" smtClean="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85C470-CD19-455C-B830-6D252EAD7FE5}" type="datetime1">
              <a:rPr lang="en-US" smtClean="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85C43C-50D9-4F49-A136-0EFF292F93ED}" type="datetime1">
              <a:rPr lang="en-US" smtClean="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53B1A3-0AEF-4064-A724-D27D660C8653}" type="datetime1">
              <a:rPr lang="en-US" smtClean="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D5D0F2-BF66-4A24-9384-A0129B196518}" type="datetime1">
              <a:rPr lang="en-US" smtClean="0"/>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318A6C-4F6B-48D2-BDB0-D7413B3FDB0A}" type="datetime1">
              <a:rPr lang="en-US" smtClean="0"/>
              <a:t>12/3/2021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01ECED-6ECE-4989-B917-9D4D7E6D3C76}" type="datetime1">
              <a:rPr lang="en-US" smtClean="0"/>
              <a:t>12/3/2021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B570E1-CB40-488E-8C6F-EF4211DFFCB0}" type="datetime1">
              <a:rPr lang="en-US" smtClean="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CEB6AF-9F5C-43BE-879E-CB9514111250}" type="datetime1">
              <a:rPr lang="en-US" smtClean="0"/>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C2E9B8-0487-42E4-B571-744A3D775783}" type="datetime1">
              <a:rPr lang="en-US" smtClean="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52E32D-1E84-43FD-8158-FFFE757EB0E8}" type="datetime1">
              <a:rPr lang="en-US" smtClean="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7EE424C-FCA3-4EDD-B274-8E055D649B7D}" type="datetime1">
              <a:rPr lang="en-US" smtClean="0"/>
              <a:t>12/3/2021</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audio" Target="../media/audio1.wav" /><Relationship Id="rId1" Type="http://schemas.openxmlformats.org/officeDocument/2006/relationships/slideLayout" Target="../slideLayouts/slideLayout1.xml" /><Relationship Id="rId4" Type="http://schemas.openxmlformats.org/officeDocument/2006/relationships/audio" Target="../media/audio1.wav" /></Relationships>
</file>

<file path=ppt/slides/_rels/slide2.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audio" Target="../media/audio2.wav" /><Relationship Id="rId1" Type="http://schemas.openxmlformats.org/officeDocument/2006/relationships/slideLayout" Target="../slideLayouts/slideLayout2.xml" /><Relationship Id="rId4" Type="http://schemas.openxmlformats.org/officeDocument/2006/relationships/audio" Target="../media/audio2.wav" /></Relationships>
</file>

<file path=ppt/slides/_rels/slide3.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audio" Target="../media/audio3.wav" /><Relationship Id="rId1" Type="http://schemas.openxmlformats.org/officeDocument/2006/relationships/slideLayout" Target="../slideLayouts/slideLayout2.xml" /><Relationship Id="rId5" Type="http://schemas.openxmlformats.org/officeDocument/2006/relationships/audio" Target="../media/audio3.wav" /><Relationship Id="rId4" Type="http://schemas.openxmlformats.org/officeDocument/2006/relationships/image" Target="../media/image4.jpg" /></Relationships>
</file>

<file path=ppt/slides/_rels/slide4.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audio" Target="../media/audio4.wav" /><Relationship Id="rId1" Type="http://schemas.openxmlformats.org/officeDocument/2006/relationships/slideLayout" Target="../slideLayouts/slideLayout2.xml" /><Relationship Id="rId4" Type="http://schemas.openxmlformats.org/officeDocument/2006/relationships/audio" Target="../media/audio4.wav" /></Relationships>
</file>

<file path=ppt/slides/_rels/slide5.xml.rels><?xml version="1.0" encoding="UTF-8" standalone="yes"?>
<Relationships xmlns="http://schemas.openxmlformats.org/package/2006/relationships"><Relationship Id="rId2" Type="http://schemas.openxmlformats.org/officeDocument/2006/relationships/image" Target="../media/image5.jfif"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6.jpg" /><Relationship Id="rId2" Type="http://schemas.openxmlformats.org/officeDocument/2006/relationships/audio" Target="../media/audio5.wav" /><Relationship Id="rId1" Type="http://schemas.openxmlformats.org/officeDocument/2006/relationships/slideLayout" Target="../slideLayouts/slideLayout2.xml" /><Relationship Id="rId4" Type="http://schemas.openxmlformats.org/officeDocument/2006/relationships/audio" Target="../media/audio5.wav" /></Relationships>
</file>

<file path=ppt/slides/_rels/slide7.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audio" Target="../media/audio6.wav" /><Relationship Id="rId1" Type="http://schemas.openxmlformats.org/officeDocument/2006/relationships/slideLayout" Target="../slideLayouts/slideLayout2.xml" /><Relationship Id="rId4" Type="http://schemas.openxmlformats.org/officeDocument/2006/relationships/audio" Target="../media/audio6.wav" /></Relationships>
</file>

<file path=ppt/slides/_rels/slide8.xml.rels><?xml version="1.0" encoding="UTF-8" standalone="yes"?>
<Relationships xmlns="http://schemas.openxmlformats.org/package/2006/relationships"><Relationship Id="rId3" Type="http://schemas.openxmlformats.org/officeDocument/2006/relationships/audio" Target="../media/audio3.wav" /><Relationship Id="rId2" Type="http://schemas.openxmlformats.org/officeDocument/2006/relationships/audio" Target="../media/audio3.wav"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30BD1B1-AA22-48F1-B3ED-579CD284605D}"/>
              </a:ext>
              <a:ext uri="{C183D7F6-B498-43B3-948B-1728B52AA6E4}">
                <adec:decorative xmlns:adec="http://schemas.microsoft.com/office/drawing/2017/decorative" val="1"/>
              </a:ext>
            </a:extLst>
          </p:cNvPr>
          <p:cNvPicPr>
            <a:picLocks noChangeAspect="1"/>
          </p:cNvPicPr>
          <p:nvPr/>
        </p:nvPicPr>
        <p:blipFill rotWithShape="1">
          <a:blip r:embed="rId3"/>
          <a:srcRect r="52444" b="-1"/>
          <a:stretch/>
        </p:blipFill>
        <p:spPr>
          <a:xfrm>
            <a:off x="0" y="-122593"/>
            <a:ext cx="12191980" cy="6858000"/>
          </a:xfrm>
          <a:prstGeom prst="rect">
            <a:avLst/>
          </a:prstGeom>
        </p:spPr>
      </p:pic>
      <p:sp>
        <p:nvSpPr>
          <p:cNvPr id="21" name="Rectangle 20">
            <a:extLst>
              <a:ext uri="{FF2B5EF4-FFF2-40B4-BE49-F238E27FC236}">
                <a16:creationId xmlns:a16="http://schemas.microsoft.com/office/drawing/2014/main" id="{EAA48FC5-3C83-4F1B-BC33-DF0B588F8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3D84FB-5D02-47D2-98FD-4F01A02E2AEA}"/>
              </a:ext>
            </a:extLst>
          </p:cNvPr>
          <p:cNvSpPr>
            <a:spLocks noGrp="1"/>
          </p:cNvSpPr>
          <p:nvPr>
            <p:ph type="ctrTitle"/>
          </p:nvPr>
        </p:nvSpPr>
        <p:spPr>
          <a:xfrm>
            <a:off x="4309349" y="3429000"/>
            <a:ext cx="7355429" cy="1090938"/>
          </a:xfrm>
        </p:spPr>
        <p:txBody>
          <a:bodyPr anchor="b">
            <a:normAutofit/>
          </a:bodyPr>
          <a:lstStyle/>
          <a:p>
            <a:pPr algn="l"/>
            <a:r>
              <a:rPr lang="en-US" dirty="0">
                <a:solidFill>
                  <a:srgbClr val="FFFFFF"/>
                </a:solidFill>
              </a:rPr>
              <a:t>Meteorite</a:t>
            </a:r>
            <a:r>
              <a:rPr lang="en-US" dirty="0">
                <a:solidFill>
                  <a:srgbClr val="FFFFFF"/>
                </a:solidFill>
                <a:latin typeface="Arial" panose="020B0604020202020204" pitchFamily="34" charset="0"/>
                <a:cs typeface="Arial" panose="020B0604020202020204" pitchFamily="34" charset="0"/>
              </a:rPr>
              <a:t> </a:t>
            </a:r>
            <a:r>
              <a:rPr lang="fa-IR" dirty="0">
                <a:solidFill>
                  <a:srgbClr val="FFFFFF"/>
                </a:solidFill>
                <a:latin typeface="Arial" panose="020B0604020202020204" pitchFamily="34" charset="0"/>
                <a:cs typeface="Arial" panose="020B0604020202020204" pitchFamily="34" charset="0"/>
              </a:rPr>
              <a:t>شهاب سنگ ها </a:t>
            </a:r>
            <a:endParaRPr lang="en-US" dirty="0">
              <a:solidFill>
                <a:srgbClr val="FFFFFF"/>
              </a:solidFill>
            </a:endParaRPr>
          </a:p>
        </p:txBody>
      </p:sp>
      <p:sp>
        <p:nvSpPr>
          <p:cNvPr id="3" name="Subtitle 2">
            <a:extLst>
              <a:ext uri="{FF2B5EF4-FFF2-40B4-BE49-F238E27FC236}">
                <a16:creationId xmlns:a16="http://schemas.microsoft.com/office/drawing/2014/main" id="{E9F6641D-ADF3-40BD-9BA3-E740E77C8826}"/>
              </a:ext>
            </a:extLst>
          </p:cNvPr>
          <p:cNvSpPr>
            <a:spLocks noGrp="1"/>
          </p:cNvSpPr>
          <p:nvPr>
            <p:ph type="subTitle" idx="1"/>
          </p:nvPr>
        </p:nvSpPr>
        <p:spPr>
          <a:xfrm>
            <a:off x="4309349" y="4779313"/>
            <a:ext cx="7501650" cy="514816"/>
          </a:xfrm>
        </p:spPr>
        <p:txBody>
          <a:bodyPr anchor="t">
            <a:normAutofit/>
          </a:bodyPr>
          <a:lstStyle/>
          <a:p>
            <a:r>
              <a:rPr lang="en-US" dirty="0" err="1">
                <a:solidFill>
                  <a:srgbClr val="FFFFFF"/>
                </a:solidFill>
              </a:rPr>
              <a:t>ziro</a:t>
            </a:r>
            <a:endParaRPr lang="fa-IR" dirty="0">
              <a:solidFill>
                <a:srgbClr val="FFFFFF"/>
              </a:solidFill>
            </a:endParaRPr>
          </a:p>
        </p:txBody>
      </p:sp>
      <p:cxnSp>
        <p:nvCxnSpPr>
          <p:cNvPr id="23" name="Straight Connector 22">
            <a:extLst>
              <a:ext uri="{FF2B5EF4-FFF2-40B4-BE49-F238E27FC236}">
                <a16:creationId xmlns:a16="http://schemas.microsoft.com/office/drawing/2014/main" id="{62F01714-1A39-4194-BD47-8A9960C599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09349" y="4666480"/>
            <a:ext cx="6832499" cy="0"/>
          </a:xfrm>
          <a:prstGeom prst="line">
            <a:avLst/>
          </a:prstGeom>
          <a:ln w="22225">
            <a:solidFill>
              <a:srgbClr val="4AC4E3"/>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6257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0000">
        <p15:prstTrans prst="curtains"/>
        <p:sndAc>
          <p:stSnd>
            <p:snd r:embed="rId2" name="applause.wav"/>
          </p:stSnd>
        </p:sndAc>
      </p:transition>
    </mc:Choice>
    <mc:Fallback xmlns="">
      <p:transition spd="slow">
        <p:fade/>
        <p:sndAc>
          <p:stSnd>
            <p:snd r:embed="rId4" name="applause.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3259114" cy="1499616"/>
          </a:xfrm>
        </p:spPr>
        <p:style>
          <a:lnRef idx="2">
            <a:schemeClr val="dk1"/>
          </a:lnRef>
          <a:fillRef idx="1">
            <a:schemeClr val="lt1"/>
          </a:fillRef>
          <a:effectRef idx="0">
            <a:schemeClr val="dk1"/>
          </a:effectRef>
          <a:fontRef idx="minor">
            <a:schemeClr val="dk1"/>
          </a:fontRef>
        </p:style>
        <p:txBody>
          <a:bodyPr/>
          <a:lstStyle/>
          <a:p>
            <a:r>
              <a:rPr lang="en-US" dirty="0"/>
              <a:t>Meteorite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8538" y="2179938"/>
            <a:ext cx="11391251" cy="4678062"/>
          </a:xfrm>
          <a:prstGeom prst="roundRect">
            <a:avLst>
              <a:gd name="adj" fmla="val 22666"/>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54802989"/>
      </p:ext>
    </p:extLst>
  </p:cSld>
  <p:clrMapOvr>
    <a:masterClrMapping/>
  </p:clrMapOvr>
  <mc:AlternateContent xmlns:mc="http://schemas.openxmlformats.org/markup-compatibility/2006" xmlns:p14="http://schemas.microsoft.com/office/powerpoint/2010/main">
    <mc:Choice Requires="p14">
      <p:transition spd="slow" p14:dur="1250">
        <p:randomBar dir="vert"/>
        <p:sndAc>
          <p:stSnd>
            <p:snd r:embed="rId2" name="camera.wav"/>
          </p:stSnd>
        </p:sndAc>
      </p:transition>
    </mc:Choice>
    <mc:Fallback xmlns="">
      <p:transition spd="slow">
        <p:randomBar dir="vert"/>
        <p:sndAc>
          <p:stSnd>
            <p:snd r:embed="rId4" name="camera.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1024128" y="585216"/>
            <a:ext cx="9720072" cy="1330081"/>
          </a:xfrm>
        </p:spPr>
        <p:txBody>
          <a:bodyPr>
            <a:normAutofit/>
          </a:bodyPr>
          <a:lstStyle/>
          <a:p>
            <a:r>
              <a:rPr lang="en-US" dirty="0"/>
              <a:t>Meteorite page1</a:t>
            </a:r>
          </a:p>
        </p:txBody>
      </p:sp>
      <p:sp>
        <p:nvSpPr>
          <p:cNvPr id="3" name="Content Placeholder 2"/>
          <p:cNvSpPr>
            <a:spLocks noGrp="1"/>
          </p:cNvSpPr>
          <p:nvPr>
            <p:ph idx="1"/>
          </p:nvPr>
        </p:nvSpPr>
        <p:spPr>
          <a:xfrm>
            <a:off x="1024128" y="2286000"/>
            <a:ext cx="10863072" cy="4023360"/>
          </a:xfrm>
        </p:spPr>
        <p:txBody>
          <a:bodyPr/>
          <a:lstStyle/>
          <a:p>
            <a:pPr marL="0" indent="0">
              <a:buNone/>
            </a:pPr>
            <a:r>
              <a:rPr lang="fa-IR" dirty="0"/>
              <a:t>شهاب سنگ تکهٔ جامد بازمانده از جرم‌هایی مانند یک دنباله‌دار، سیارک یا شهاب ‌واره است که در اصل در فضای بیرونی ساخته شده و توانسته پس از گذر از جو و تاب آوردن بازخورد این گذر، بر روی سطح زمین یا یک سیارهٔ دیگر فرود آید. هنگامی که جرمی به درون جو می‌آید، عوامل گوناگونی مانند اصطکاک، فشار و برهمکنش شیمیایی با گازهای اتمسفری، موجب گرم شدن جرم و پراکندگی آن انرژی می‌شوند. </a:t>
            </a:r>
            <a:endParaRPr lang="en-US" dirty="0"/>
          </a:p>
          <a:p>
            <a:r>
              <a:rPr lang="en-US" dirty="0"/>
              <a:t>A solid piece is a remnant of objects such as a comet, asteroid or meteorite that was originally made in outer space and was able to land on the surface of the earth or another planet after passing through the atmosphere and enduring the feedback of this passage. When a mass enters the atmosphere, various factors, such as friction, pressure, and chemical interaction with atmospheric gases, cause the mass to heat up and disperse its energy.</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189" y="243274"/>
            <a:ext cx="3781168" cy="18210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1730" y="5079863"/>
            <a:ext cx="2399101" cy="1600200"/>
          </a:xfrm>
          <a:prstGeom prst="rect">
            <a:avLst/>
          </a:prstGeom>
        </p:spPr>
      </p:pic>
    </p:spTree>
    <p:extLst>
      <p:ext uri="{BB962C8B-B14F-4D97-AF65-F5344CB8AC3E}">
        <p14:creationId xmlns:p14="http://schemas.microsoft.com/office/powerpoint/2010/main" val="1401741552"/>
      </p:ext>
    </p:extLst>
  </p:cSld>
  <p:clrMapOvr>
    <a:masterClrMapping/>
  </p:clrMapOvr>
  <mc:AlternateContent xmlns:mc="http://schemas.openxmlformats.org/markup-compatibility/2006" xmlns:p14="http://schemas.microsoft.com/office/powerpoint/2010/main">
    <mc:Choice Requires="p14">
      <p:transition spd="slow" p14:dur="1600">
        <p14:prism isInverted="1"/>
        <p:sndAc>
          <p:stSnd>
            <p:snd r:embed="rId2" name="bomb.wav"/>
          </p:stSnd>
        </p:sndAc>
      </p:transition>
    </mc:Choice>
    <mc:Fallback xmlns="">
      <p:transition spd="slow">
        <p:fade/>
        <p:sndAc>
          <p:stSnd>
            <p:snd r:embed="rId5" name="bomb.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Meteorite</a:t>
            </a:r>
            <a:r>
              <a:rPr lang="fa-IR" dirty="0"/>
              <a:t> </a:t>
            </a:r>
            <a:r>
              <a:rPr lang="en-US" dirty="0"/>
              <a:t>page 2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7616" y="-32622"/>
            <a:ext cx="2772471" cy="10484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111211" y="1720840"/>
            <a:ext cx="11986054" cy="2031325"/>
          </a:xfrm>
          <a:prstGeom prst="rect">
            <a:avLst/>
          </a:prstGeom>
        </p:spPr>
        <p:txBody>
          <a:bodyPr wrap="square">
            <a:spAutoFit/>
          </a:bodyPr>
          <a:lstStyle/>
          <a:p>
            <a:pPr algn="ctr"/>
            <a:r>
              <a:rPr lang="fa-IR" dirty="0"/>
              <a:t>ین جرم سپس به یک شهاب‌واره دگرگون می‌شود و برای زمان کوتاهی یک آذرگوی را می‌سازد که همچنین با نام یک ستارهٔ سرنگون شونده (شهاب ثاقب) دیده و شناخته می‌شود؛ اخترشناسان نمونه‌های درخشان این پدیده را آذرگوی می‌نامند. شهاب‌سنگ‌هایی که بازتاب جو زمین را تاب آورده‌اند، اندازه‌های بسیار گوناگونی دارند. برای زمین‌شناسان، یک آذرگوی شهاب‌سنگی است که به اندازهٔ کافی بزرگ باشد تا بتواند یک دهانه برخوردی درست کند. روزانه حدود ۵۰ تن شهاب‌سنگ به درون جو زمین می‌آید.[۱] و بیشتر آن‌ها در لایه میان سپهر (مزوسفر) تبخیر می‌شوند.</a:t>
            </a:r>
          </a:p>
          <a:p>
            <a:endParaRPr lang="fa-IR" dirty="0"/>
          </a:p>
          <a:p>
            <a:pPr algn="ctr"/>
            <a:r>
              <a:rPr lang="fa-IR" dirty="0"/>
              <a:t>شهاب‌سنگ‌ها بیشتر از سنگ و فلز ساخته شده‌اند. این اجرام هنگامی که به درون جو زمین می‌آیند، از روی پهنای زیادشان از جو می‌گذرند و دهانه‌ها و پستی و بلندیهای گوناگونی را از خود بر جای می‌گذارند. </a:t>
            </a:r>
            <a:endParaRPr lang="en-US" dirty="0"/>
          </a:p>
        </p:txBody>
      </p:sp>
      <p:sp>
        <p:nvSpPr>
          <p:cNvPr id="6" name="Rectangle 5"/>
          <p:cNvSpPr/>
          <p:nvPr/>
        </p:nvSpPr>
        <p:spPr>
          <a:xfrm>
            <a:off x="852616" y="4011129"/>
            <a:ext cx="10626811" cy="2031325"/>
          </a:xfrm>
          <a:prstGeom prst="rect">
            <a:avLst/>
          </a:prstGeom>
        </p:spPr>
        <p:style>
          <a:lnRef idx="2">
            <a:schemeClr val="dk1"/>
          </a:lnRef>
          <a:fillRef idx="1">
            <a:schemeClr val="lt1"/>
          </a:fillRef>
          <a:effectRef idx="0">
            <a:schemeClr val="dk1"/>
          </a:effectRef>
          <a:fontRef idx="minor">
            <a:schemeClr val="dk1"/>
          </a:fontRef>
        </p:style>
        <p:txBody>
          <a:bodyPr wrap="square" anchor="b">
            <a:spAutoFit/>
          </a:bodyPr>
          <a:lstStyle/>
          <a:p>
            <a:pPr algn="ctr"/>
            <a:r>
              <a:rPr lang="en-US" dirty="0"/>
              <a:t>The mass then transforms into a meteorite and for a short time forms an orbit, also known as a falling star (</a:t>
            </a:r>
            <a:r>
              <a:rPr lang="en-US" dirty="0" err="1"/>
              <a:t>Saqib</a:t>
            </a:r>
            <a:r>
              <a:rPr lang="en-US" dirty="0"/>
              <a:t> meteor); Astronomers call brilliant examples of this phenomenon </a:t>
            </a:r>
            <a:r>
              <a:rPr lang="en-US" dirty="0" err="1"/>
              <a:t>Azargoi</a:t>
            </a:r>
            <a:r>
              <a:rPr lang="en-US" dirty="0"/>
              <a:t>. Meteors that have withstood the reflection of the Earth's atmosphere come in a variety of sizes. To geologists, it is a meteorite that is large enough to form an impact crater. About 50 tons of meteorites enter the Earth's atmosphere daily.1 and most of them evaporate in the mesosphere.</a:t>
            </a:r>
          </a:p>
          <a:p>
            <a:pPr algn="ctr"/>
            <a:r>
              <a:rPr lang="en-US" dirty="0"/>
              <a:t>Meteors are mostly made of stone and metal. When these objects enter the Earth's atmosphere, they pass through the atmosphere due to their wide width, leaving various openings, elevations and heights.</a:t>
            </a:r>
          </a:p>
        </p:txBody>
      </p:sp>
    </p:spTree>
    <p:extLst>
      <p:ext uri="{BB962C8B-B14F-4D97-AF65-F5344CB8AC3E}">
        <p14:creationId xmlns:p14="http://schemas.microsoft.com/office/powerpoint/2010/main" val="13805645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2" name="arrow.wav"/>
          </p:stSnd>
        </p:sndAc>
      </p:transition>
    </mc:Choice>
    <mc:Fallback xmlns="">
      <p:transition spd="slow">
        <p:fade/>
        <p:sndAc>
          <p:stSnd>
            <p:snd r:embed="rId4" name="arrow.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75000"/>
              </a:schemeClr>
            </a:gs>
            <a:gs pos="42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011109"/>
          </a:xfrm>
        </p:spPr>
        <p:txBody>
          <a:bodyPr>
            <a:noAutofit/>
          </a:bodyPr>
          <a:lstStyle/>
          <a:p>
            <a:r>
              <a:rPr lang="fa-IR" sz="3200" dirty="0"/>
              <a:t>زرد =اهن بیشتر</a:t>
            </a:r>
            <a:br>
              <a:rPr lang="fa-IR" sz="3200" dirty="0"/>
            </a:br>
            <a:r>
              <a:rPr lang="fa-IR" sz="3200" dirty="0"/>
              <a:t>قرمز=اکسیژن و نیتروژن</a:t>
            </a:r>
            <a:br>
              <a:rPr lang="fa-IR" sz="3200" dirty="0"/>
            </a:br>
            <a:r>
              <a:rPr lang="fa-IR" sz="3200" dirty="0"/>
              <a:t>ابی = کلسیم</a:t>
            </a:r>
            <a:br>
              <a:rPr lang="fa-IR" sz="3200" dirty="0"/>
            </a:br>
            <a:r>
              <a:rPr lang="fa-IR" sz="3200" dirty="0"/>
              <a:t>نارنجی= سدیم</a:t>
            </a:r>
            <a:br>
              <a:rPr lang="fa-IR" sz="3200" dirty="0"/>
            </a:br>
            <a:r>
              <a:rPr lang="fa-IR" sz="3200" dirty="0"/>
              <a:t>فیروزه ای =سدیم</a:t>
            </a: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1897" y="2309248"/>
            <a:ext cx="8445336" cy="3371191"/>
          </a:xfr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2471525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81000">
              <a:srgbClr val="FFFF00"/>
            </a:gs>
            <a:gs pos="23000">
              <a:schemeClr val="accent3">
                <a:lumMod val="89000"/>
              </a:schemeClr>
            </a:gs>
            <a:gs pos="69000">
              <a:schemeClr val="accent3">
                <a:lumMod val="75000"/>
              </a:schemeClr>
            </a:gs>
            <a:gs pos="97000">
              <a:schemeClr val="accent3">
                <a:lumMod val="7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Meteorite3</a:t>
            </a:r>
          </a:p>
        </p:txBody>
      </p:sp>
      <p:sp>
        <p:nvSpPr>
          <p:cNvPr id="3" name="Content Placeholder 2"/>
          <p:cNvSpPr>
            <a:spLocks noGrp="1"/>
          </p:cNvSpPr>
          <p:nvPr>
            <p:ph idx="1"/>
          </p:nvPr>
        </p:nvSpPr>
        <p:spPr>
          <a:xfrm>
            <a:off x="457200" y="1763487"/>
            <a:ext cx="11077303" cy="2403564"/>
          </a:xfrm>
        </p:spPr>
        <p:style>
          <a:lnRef idx="2">
            <a:schemeClr val="accent1"/>
          </a:lnRef>
          <a:fillRef idx="1">
            <a:schemeClr val="lt1"/>
          </a:fillRef>
          <a:effectRef idx="0">
            <a:schemeClr val="accent1"/>
          </a:effectRef>
          <a:fontRef idx="minor">
            <a:schemeClr val="dk1"/>
          </a:fontRef>
        </p:style>
        <p:txBody>
          <a:bodyPr>
            <a:normAutofit fontScale="70000" lnSpcReduction="20000"/>
          </a:bodyPr>
          <a:lstStyle/>
          <a:p>
            <a:pPr algn="ctr"/>
            <a:r>
              <a:rPr lang="fa-IR" dirty="0"/>
              <a:t>بارش شهابی</a:t>
            </a:r>
          </a:p>
          <a:p>
            <a:pPr algn="ctr"/>
            <a:r>
              <a:rPr lang="fa-IR" dirty="0"/>
              <a:t>در هر شب معمولاً چندین شهاب در هر ساعت دیده می‌شود. هنگامی که در آسمان شهاب سنگ های زیادی وجود داشته باشد یک بارش شهابی در حال رخداد است. برخی از بارش‌های شهابی سالانه یا در فواصل زمانی معین هنگام عبور زمین از کنار بقایای گرد و غبار باقی مانده توسط یک دنباله دار (یا در مواردی سیارک) رخ می‌دهد.</a:t>
            </a:r>
          </a:p>
          <a:p>
            <a:pPr algn="ctr"/>
            <a:endParaRPr lang="fa-IR" dirty="0"/>
          </a:p>
          <a:p>
            <a:pPr algn="ctr"/>
            <a:r>
              <a:rPr lang="fa-IR" dirty="0"/>
              <a:t>بارش‌های شهابی معمولاً به نام ستاره یا صورت فلکی نزدیک به جایی که به نظر می‌رسد بارش شهابی از آنجا شروع می‌شود، نام‌گذاری می‌شوند.</a:t>
            </a:r>
          </a:p>
          <a:p>
            <a:pPr algn="ctr"/>
            <a:endParaRPr lang="fa-IR" dirty="0"/>
          </a:p>
          <a:p>
            <a:pPr algn="ctr"/>
            <a:r>
              <a:rPr lang="fa-IR" dirty="0"/>
              <a:t>مشهورترین بارش شهابی دوره‌ای بارش شهابی «برساوشی» (</a:t>
            </a:r>
            <a:r>
              <a:rPr lang="en-US" dirty="0" err="1"/>
              <a:t>Perseids</a:t>
            </a:r>
            <a:r>
              <a:rPr lang="en-US" dirty="0"/>
              <a:t>) </a:t>
            </a:r>
            <a:r>
              <a:rPr lang="fa-IR" dirty="0"/>
              <a:t>است که هر ساله حدوداً 12 آگوست (۲۲ مرداد) به اوج خود می‌رسد. هر شهاب سنگ یک قطعه کوچک از دنباله است که هر 135 سال زمینی یک چرخش کامل حول خورشید انجام می‌دهد.      </a:t>
            </a:r>
          </a:p>
          <a:p>
            <a:pPr algn="ctr"/>
            <a:endParaRPr lang="fa-IR" dirty="0"/>
          </a:p>
          <a:p>
            <a:pPr algn="ctr"/>
            <a:endParaRPr lang="en-US" dirty="0"/>
          </a:p>
        </p:txBody>
      </p:sp>
      <p:sp>
        <p:nvSpPr>
          <p:cNvPr id="4" name="Rectangle 3"/>
          <p:cNvSpPr/>
          <p:nvPr/>
        </p:nvSpPr>
        <p:spPr>
          <a:xfrm>
            <a:off x="561703" y="4167051"/>
            <a:ext cx="10972800" cy="258532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Meteor</a:t>
            </a:r>
          </a:p>
          <a:p>
            <a:r>
              <a:rPr lang="en-US" dirty="0"/>
              <a:t>Several meteors are usually seen every night. A meteor shower occurs when there are many meteors in the sky. Some meteor showers occur annually or at regular intervals as the Earth passes by the remnants of dust left by a comet (or in some cases an asteroid).</a:t>
            </a:r>
          </a:p>
          <a:p>
            <a:endParaRPr lang="en-US" dirty="0"/>
          </a:p>
          <a:p>
            <a:r>
              <a:rPr lang="en-US" dirty="0"/>
              <a:t>Meteor showers are usually named after the star or constellation near where the meteor shower appears to begin.</a:t>
            </a:r>
          </a:p>
          <a:p>
            <a:endParaRPr lang="en-US" dirty="0"/>
          </a:p>
          <a:p>
            <a:r>
              <a:rPr lang="en-US" dirty="0"/>
              <a:t>The most famous meteor shower is the "</a:t>
            </a:r>
            <a:r>
              <a:rPr lang="en-US" dirty="0" err="1"/>
              <a:t>Perseids</a:t>
            </a:r>
            <a:r>
              <a:rPr lang="en-US" dirty="0"/>
              <a:t>" meteor shower, which peaks around August 12 each year. Each meteorite is a small piece of the Swift-Tuttle comet that orbits the Sun every 135 Earth years.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0480" y="182879"/>
            <a:ext cx="4765040" cy="14238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83968183"/>
      </p:ext>
    </p:extLst>
  </p:cSld>
  <p:clrMapOvr>
    <a:masterClrMapping/>
  </p:clrMapOvr>
  <mc:AlternateContent xmlns:mc="http://schemas.openxmlformats.org/markup-compatibility/2006" xmlns:p14="http://schemas.microsoft.com/office/powerpoint/2010/main">
    <mc:Choice Requires="p14">
      <p:transition spd="slow" p14:dur="3000">
        <p14:shred/>
        <p:sndAc>
          <p:stSnd>
            <p:snd r:embed="rId2" name="push.wav"/>
          </p:stSnd>
        </p:sndAc>
      </p:transition>
    </mc:Choice>
    <mc:Fallback xmlns="">
      <p:transition spd="slow">
        <p:fade/>
        <p:sndAc>
          <p:stSnd>
            <p:snd r:embed="rId4" name="push.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81000">
              <a:srgbClr val="7030A0"/>
            </a:gs>
            <a:gs pos="23000">
              <a:schemeClr val="accent3">
                <a:lumMod val="89000"/>
              </a:schemeClr>
            </a:gs>
            <a:gs pos="69000">
              <a:schemeClr val="accent3">
                <a:lumMod val="75000"/>
              </a:schemeClr>
            </a:gs>
            <a:gs pos="97000">
              <a:schemeClr val="accent3">
                <a:lumMod val="7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3260489" cy="1499616"/>
          </a:xfrm>
        </p:spPr>
        <p:txBody>
          <a:bodyPr/>
          <a:lstStyle/>
          <a:p>
            <a:r>
              <a:rPr lang="en-US" dirty="0"/>
              <a:t>Meteorite4</a:t>
            </a:r>
          </a:p>
        </p:txBody>
      </p:sp>
      <p:sp>
        <p:nvSpPr>
          <p:cNvPr id="3" name="Content Placeholder 2"/>
          <p:cNvSpPr>
            <a:spLocks noGrp="1"/>
          </p:cNvSpPr>
          <p:nvPr>
            <p:ph idx="1"/>
          </p:nvPr>
        </p:nvSpPr>
        <p:spPr>
          <a:xfrm>
            <a:off x="1024128" y="2286000"/>
            <a:ext cx="9720073" cy="4362994"/>
          </a:xfrm>
        </p:spPr>
        <p:txBody>
          <a:bodyPr>
            <a:normAutofit/>
          </a:bodyPr>
          <a:lstStyle/>
          <a:p>
            <a:pPr algn="ctr"/>
            <a:endParaRPr lang="fa-IR" dirty="0"/>
          </a:p>
          <a:p>
            <a:pPr algn="ctr"/>
            <a:r>
              <a:rPr lang="fa-IR" dirty="0"/>
              <a:t>یکی از گودال‌های بکر و دست‌نخورده از برخورد شهاب سنگ با زمین دهانه آتشفشان </a:t>
            </a:r>
            <a:r>
              <a:rPr lang="en-US" dirty="0" err="1"/>
              <a:t>Barringer</a:t>
            </a:r>
            <a:r>
              <a:rPr lang="en-US" dirty="0"/>
              <a:t> </a:t>
            </a:r>
            <a:r>
              <a:rPr lang="fa-IR" dirty="0"/>
              <a:t>در آریزونا است. عرض آن حدود ۰٫۶ مایل (1 کیلومتر) است و در اثر برخورد قطعه‌ای از فلز آهن و نیکل به قطر تقریبی 164 فوت (50 متر) تشکیل شده است. این گودال تنها ۵۰,۰۰۰ سال قدمت دارد ولی به قدری خوب حفظ شده است که برای مطالعه فرآیندهای برخورد شهاب سنگ با زمین از آن استفاده می‌شود. از سال 1890 زمین‌شناسان این دهانه آتشفشانی را مورد مطالعه قرار می‌دادند اما وضعیت آن به عنوان یک گودال که از برخورد شهاب سنگ با زمین ایجاد شده</a:t>
            </a:r>
            <a:r>
              <a:rPr lang="en-US" dirty="0"/>
              <a:t>One of the most pristine and untouched pits from a meteorite impact is the </a:t>
            </a:r>
            <a:r>
              <a:rPr lang="en-US" dirty="0" err="1"/>
              <a:t>Barringer</a:t>
            </a:r>
            <a:r>
              <a:rPr lang="en-US" dirty="0"/>
              <a:t> Crater in Arizona. Its width is about 0.6 miles (1 km) and it is formed by the collision of a piece of iron and nickel metal with an approximate diameter of 164 feet (50 meters). The crater is only 50,000 years old but is so well preserved that it is used to study the processes by which meteorites hit the Earth. Geologists have been studying the crater since 1890, but its status as a crater created by a meteorite hit the ground was not confirmed until the 1960s.</a:t>
            </a:r>
            <a:r>
              <a:rPr lang="fa-IR" dirty="0"/>
              <a: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0480" y="195942"/>
            <a:ext cx="6335486" cy="24558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44203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sndAc>
          <p:stSnd>
            <p:snd r:embed="rId2" name="laser.wav"/>
          </p:stSnd>
        </p:sndAc>
      </p:transition>
    </mc:Choice>
    <mc:Fallback xmlns="">
      <p:transition spd="slow">
        <p:fade/>
        <p:sndAc>
          <p:stSnd>
            <p:snd r:embed="rId4" name="laser.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Meteorite</a:t>
            </a:r>
            <a:r>
              <a:rPr lang="fa-IR" dirty="0"/>
              <a:t>5</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pPr algn="ctr"/>
            <a:r>
              <a:rPr lang="fa-IR" dirty="0"/>
              <a:t>شاید برای شما جالب باشد که از هر ۳۰ شهابسنگی که یافته می‌شود یک مورد در زمان سقوط مشاهده می‌شود.برآورد از میزان سقوط شهابسنگ‌ها متفاوت است اما حدوداً سالیانه ۳۷۰۰۰ تا ۷۸۰۰۰ تن اجرام آسمانی بر زمین سقوط می‌کنند که نسبت به جرم زمین تقریباً صفر محسوب می‌شو</a:t>
            </a:r>
            <a:r>
              <a:rPr lang="en-US" dirty="0"/>
              <a:t>You may be interested to know that out of every 30 meteorites found, one is seen at the time of the crash.</a:t>
            </a:r>
          </a:p>
          <a:p>
            <a:pPr algn="ctr"/>
            <a:r>
              <a:rPr lang="en-US" dirty="0"/>
              <a:t>Estimates of meteorite falls vary, but about 37,000 to 78,000 tons of celestial bodies fall to Earth each year, which is about zero of the Earth's mass.</a:t>
            </a:r>
            <a:r>
              <a:rPr lang="fa-IR" dirty="0"/>
              <a:t>د</a:t>
            </a:r>
            <a:endParaRPr lang="en-US" dirty="0"/>
          </a:p>
        </p:txBody>
      </p:sp>
    </p:spTree>
    <p:extLst>
      <p:ext uri="{BB962C8B-B14F-4D97-AF65-F5344CB8AC3E}">
        <p14:creationId xmlns:p14="http://schemas.microsoft.com/office/powerpoint/2010/main" val="1879195445"/>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bomb.wav"/>
          </p:stSnd>
        </p:sndAc>
      </p:transition>
    </mc:Choice>
    <mc:Fallback xmlns="">
      <p:transition spd="slow">
        <p:fade/>
        <p:sndAc>
          <p:stSnd>
            <p:snd r:embed="rId3" name="bomb.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pattFill prst="dkHorz">
          <a:fgClr>
            <a:schemeClr val="accent3">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754878" y="444137"/>
            <a:ext cx="3638005" cy="117566"/>
          </a:xfrm>
        </p:spPr>
        <p:txBody>
          <a:bodyPr>
            <a:normAutofit fontScale="90000"/>
          </a:bodyPr>
          <a:lstStyle/>
          <a:p>
            <a:r>
              <a:rPr lang="fa-IR" dirty="0"/>
              <a:t>پایان </a:t>
            </a:r>
            <a:r>
              <a:rPr lang="en-US" dirty="0"/>
              <a:t>finish</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9714" y="770709"/>
            <a:ext cx="10546999" cy="6087291"/>
          </a:xfrm>
        </p:spPr>
      </p:pic>
    </p:spTree>
    <p:extLst>
      <p:ext uri="{BB962C8B-B14F-4D97-AF65-F5344CB8AC3E}">
        <p14:creationId xmlns:p14="http://schemas.microsoft.com/office/powerpoint/2010/main" val="1482596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8A2F88-55C5-4ED1-9541-807C65424763}">
  <ds:schemaRefs>
    <ds:schemaRef ds:uri="http://schemas.microsoft.com/office/2006/metadata/properties"/>
    <ds:schemaRef ds:uri="http://www.w3.org/2000/xmlns/"/>
    <ds:schemaRef ds:uri="71af3243-3dd4-4a8d-8c0d-dd76da1f02a5"/>
    <ds:schemaRef ds:uri="http://www.w3.org/2001/XMLSchema-instance"/>
  </ds:schemaRefs>
</ds:datastoreItem>
</file>

<file path=customXml/itemProps2.xml><?xml version="1.0" encoding="utf-8"?>
<ds:datastoreItem xmlns:ds="http://schemas.openxmlformats.org/officeDocument/2006/customXml" ds:itemID="{4F44C90D-2A62-4985-9618-3460247437B1}">
  <ds:schemaRefs>
    <ds:schemaRef ds:uri="http://schemas.microsoft.com/sharepoint/v3/contenttype/forms"/>
  </ds:schemaRefs>
</ds:datastoreItem>
</file>

<file path=customXml/itemProps3.xml><?xml version="1.0" encoding="utf-8"?>
<ds:datastoreItem xmlns:ds="http://schemas.openxmlformats.org/officeDocument/2006/customXml" ds:itemID="{B61EAB5F-88FC-4FAE-AE3C-037A3C365EB8}">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s>
</ds:datastoreItem>
</file>

<file path=docProps/app.xml><?xml version="1.0" encoding="utf-8"?>
<Properties xmlns="http://schemas.openxmlformats.org/officeDocument/2006/extended-properties" xmlns:vt="http://schemas.openxmlformats.org/officeDocument/2006/docPropsVTypes">
  <Template>Integral design</Template>
  <TotalTime>0</TotalTime>
  <Words>1028</Words>
  <Application>Microsoft Office PowerPoint</Application>
  <PresentationFormat>Widescreen</PresentationFormat>
  <Paragraphs>33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Integral</vt:lpstr>
      <vt:lpstr>Meteorite شهاب سنگ ها </vt:lpstr>
      <vt:lpstr>Meteorite</vt:lpstr>
      <vt:lpstr>Meteorite page1</vt:lpstr>
      <vt:lpstr>Meteorite page 2 </vt:lpstr>
      <vt:lpstr>زرد =اهن بیشتر قرمز=اکسیژن و نیتروژن ابی = کلسیم نارنجی= سدیم فیروزه ای =سدیم</vt:lpstr>
      <vt:lpstr>Meteorite3</vt:lpstr>
      <vt:lpstr>Meteorite4</vt:lpstr>
      <vt:lpstr>Meteorite5</vt:lpstr>
      <vt:lpstr>پایان finish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Meteorite شهاب سنگ ها </dc:title>
  <dc:creator/>
  <cp:lastModifiedBy>ahoorakhashaei09@gmail.com</cp:lastModifiedBy>
  <cp:revision>2</cp:revision>
  <dcterms:created xsi:type="dcterms:W3CDTF">2021-10-04T04:49:48Z</dcterms:created>
  <dcterms:modified xsi:type="dcterms:W3CDTF">2021-12-03T14:06:24Z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