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79" d="100"/>
          <a:sy n="79" d="100"/>
        </p:scale>
        <p:origin x="16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ableStyles" Target="tableStyle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theme" Target="theme/theme1.xml" /><Relationship Id="rId5" Type="http://schemas.openxmlformats.org/officeDocument/2006/relationships/slide" Target="slides/slide4.xml" /><Relationship Id="rId10"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12/3/2021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12/3/2021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12/3/2021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12/3/2021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12/3/2021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12/3/2021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12/3/2021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12/3/2021</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12/3/2021</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12/3/2021</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09850" y="2999232"/>
            <a:ext cx="6801612" cy="1239894"/>
          </a:xfrm>
        </p:spPr>
        <p:txBody>
          <a:bodyPr>
            <a:normAutofit/>
          </a:bodyPr>
          <a:lstStyle/>
          <a:p>
            <a:r>
              <a:rPr lang="fa-IR" sz="6000" dirty="0">
                <a:solidFill>
                  <a:schemeClr val="bg1"/>
                </a:solidFill>
                <a:latin typeface="Arabic Typesetting" panose="03020402040406030203" pitchFamily="66" charset="-78"/>
                <a:cs typeface="Arabic Typesetting" panose="03020402040406030203" pitchFamily="66" charset="-78"/>
              </a:rPr>
              <a:t>گروه تحقیقاتی زیرو</a:t>
            </a:r>
            <a:endParaRPr lang="en-US" sz="6000" dirty="0">
              <a:solidFill>
                <a:schemeClr val="bg1"/>
              </a:solidFill>
              <a:latin typeface="Arabic Typesetting" panose="03020402040406030203" pitchFamily="66" charset="-78"/>
              <a:cs typeface="Arabic Typesetting" panose="03020402040406030203" pitchFamily="66" charset="-78"/>
            </a:endParaRPr>
          </a:p>
        </p:txBody>
      </p:sp>
      <p:pic>
        <p:nvPicPr>
          <p:cNvPr id="1028" name="Picture 4" descr="Farsi.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9082" y="1755649"/>
            <a:ext cx="1043147" cy="890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950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sz="3600" dirty="0">
                <a:latin typeface="Arabic Typesetting" panose="03020402040406030203" pitchFamily="66" charset="-78"/>
                <a:cs typeface="Arabic Typesetting" panose="03020402040406030203" pitchFamily="66" charset="-78"/>
              </a:rPr>
              <a:t>زبان شیرین فارسی</a:t>
            </a:r>
            <a:endParaRPr lang="en-US" sz="3600"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p:txBody>
          <a:bodyPr/>
          <a:lstStyle/>
          <a:p>
            <a:pPr algn="ctr"/>
            <a:r>
              <a:rPr lang="fa-IR" sz="2800" dirty="0">
                <a:latin typeface="Arabic Typesetting" panose="03020402040406030203" pitchFamily="66" charset="-78"/>
                <a:cs typeface="Arabic Typesetting" panose="03020402040406030203" pitchFamily="66" charset="-78"/>
              </a:rPr>
              <a:t>فارسی یا پارسی یک زبان ایرانی غربی از زیرگروه ایرانی شاخه هندوایرانی خانواده زبان‌های هندواروپایی است که بیشتر در کشورهای ایران، افغانستان، تاجیکستان و ازبکستان گفتگو می‌شود. فارسی یک زبان چندکانونی و زبان رسمی ایران و تاجیکستان و افغانستان به‌شمار می‌رود. این زبان در ایران و افغانستان به الفبای فارسی، که از خط عربی ریشه گرفته، و در تاجیکستان و ازبکستان به الفبای تاجیکی، که از سیریلیک آمده، نوشته می‌شود. زبان فارسی در افغانستان به‌طور رسمی دری (از ۱۳۴۳ خورشیدی) و در تاجیکستان تاجیکی (از دوره شوروی) خوانده می‌شود</a:t>
            </a:r>
            <a:r>
              <a:rPr lang="fa-IR" dirty="0"/>
              <a:t>.</a:t>
            </a:r>
            <a:endParaRPr lang="en-US" dirty="0"/>
          </a:p>
        </p:txBody>
      </p:sp>
      <p:pic>
        <p:nvPicPr>
          <p:cNvPr id="4098" name="Picture 2" descr="https://upload.wikimedia.org/wikipedia/commons/thumb/1/1b/Persian_names.png/220px-Persian_nam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6855" y="5219700"/>
            <a:ext cx="2095500" cy="1638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9652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latin typeface="Arabic Typesetting" panose="03020402040406030203" pitchFamily="66" charset="-78"/>
                <a:cs typeface="Arabic Typesetting" panose="03020402040406030203" pitchFamily="66" charset="-78"/>
              </a:rPr>
              <a:t>زبان شیرین فارسی</a:t>
            </a:r>
            <a:endParaRPr lang="en-US"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p:txBody>
          <a:bodyPr>
            <a:normAutofit/>
          </a:bodyPr>
          <a:lstStyle/>
          <a:p>
            <a:pPr algn="ctr"/>
            <a:r>
              <a:rPr lang="fa-IR" sz="2400" dirty="0">
                <a:latin typeface="Arabic Typesetting" panose="03020402040406030203" pitchFamily="66" charset="-78"/>
                <a:cs typeface="Arabic Typesetting" panose="03020402040406030203" pitchFamily="66" charset="-78"/>
              </a:rPr>
              <a:t>زبان فارسی از زبان کهن‌تر پارسی میانه (یا پهلوی) آمده که آن نیز خود از پارسی باستان سرچشمه گرفته‌است. این دو زبان برخاسته از ناحیهٔ باستانی پارس (استان فارس امروزی در جنوب ایران) هستند. پارسی باستان زبان رسمی شاهنشاهی هخامنشی بود و نوادهٔ آن، پارسی میانه، به‌عنوان زبان رسمی و دینی شاهنشاهی ساسانی درآمد که در این دوران در دیگر سرزمین‌های ایرانی گسترش بسیاری یافت؛ به گونه‌ای که در خراسان جایگزین زبان‌های پارتی و بلخی شد و بخش‌های بزرگی از خوارزمی‌زبانان و سغدی‌زبانان در خوارزم و فرارود نیز فارسی‌زبان شدند. گویشی از پارسی میانه که با گذشت زمان فارسی دری نام گرفت، پس از اسلام به عنوان گویش معیار نوشتاری در خراسان پا گرفت و در سراسر ایران گسترده شد.</a:t>
            </a:r>
            <a:endParaRPr lang="en-US" sz="2400"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403223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31136" y="891540"/>
            <a:ext cx="7729728" cy="1188720"/>
          </a:xfrm>
        </p:spPr>
        <p:txBody>
          <a:bodyPr/>
          <a:lstStyle/>
          <a:p>
            <a:r>
              <a:rPr lang="fa-IR" dirty="0">
                <a:latin typeface="Arabic Typesetting" panose="03020402040406030203" pitchFamily="66" charset="-78"/>
                <a:cs typeface="Arabic Typesetting" panose="03020402040406030203" pitchFamily="66" charset="-78"/>
              </a:rPr>
              <a:t>زبان شیرین فارسی</a:t>
            </a:r>
            <a:endParaRPr lang="en-US"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p:txBody>
          <a:bodyPr>
            <a:normAutofit/>
          </a:bodyPr>
          <a:lstStyle/>
          <a:p>
            <a:pPr algn="ctr"/>
            <a:r>
              <a:rPr lang="fa-IR" sz="2800" dirty="0">
                <a:latin typeface="Arabic Typesetting" panose="03020402040406030203" pitchFamily="66" charset="-78"/>
                <a:cs typeface="Arabic Typesetting" panose="03020402040406030203" pitchFamily="66" charset="-78"/>
              </a:rPr>
              <a:t>فارسی در طول تاریخ زبان فرهنگی و ارجمند امپراتوری‌های پرشماری در آسیای غربی، میانه و جنوبی بوده‌است. این زبان تأثیرات بزرگی را بر زبان‌های همسایه خویش، از جمله دیگر زبان‌های ایرانی، زبان‌های ترکی (به ویژه ازبکی و آذربایجانی)، ارمنی، گرجی و زبان‌های هندوآریایی (به ویژه اردو) گذاشته‌است. فارسی بر عربی نیز تأثیر گذاشته و از آن تأثیر پذیرفته‌است. این زبان حتی در میان کسانی که گویشور بومی آن نبوده‌اند، همانند ترکان عثمانی در امپراتوری عثمانی یا پشتون‌ها در افغانستان، برای دورانی زبان رسمی دیوان‌سالاری بوده‌است.</a:t>
            </a:r>
            <a:endParaRPr lang="en-US" sz="2800" dirty="0">
              <a:latin typeface="Arabic Typesetting" panose="03020402040406030203" pitchFamily="66" charset="-78"/>
              <a:cs typeface="Arabic Typesetting" panose="03020402040406030203" pitchFamily="66" charset="-78"/>
            </a:endParaRPr>
          </a:p>
        </p:txBody>
      </p:sp>
      <p:pic>
        <p:nvPicPr>
          <p:cNvPr id="3074" name="Picture 2" descr="{{{mapalt}}}"/>
          <p:cNvPicPr>
            <a:picLocks noChangeAspect="1" noChangeArrowheads="1"/>
          </p:cNvPicPr>
          <p:nvPr/>
        </p:nvPicPr>
        <p:blipFill rotWithShape="1">
          <a:blip r:embed="rId2">
            <a:extLst>
              <a:ext uri="{28A0092B-C50C-407E-A947-70E740481C1C}">
                <a14:useLocalDpi xmlns:a14="http://schemas.microsoft.com/office/drawing/2010/main" val="0"/>
              </a:ext>
            </a:extLst>
          </a:blip>
          <a:srcRect l="9489" t="11076" r="8165" b="12640"/>
          <a:stretch/>
        </p:blipFill>
        <p:spPr bwMode="auto">
          <a:xfrm>
            <a:off x="2828543" y="5319403"/>
            <a:ext cx="2353057" cy="14752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0348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31136" y="952500"/>
            <a:ext cx="7729728" cy="1188720"/>
          </a:xfrm>
        </p:spPr>
        <p:txBody>
          <a:bodyPr/>
          <a:lstStyle/>
          <a:p>
            <a:r>
              <a:rPr lang="fa-IR" dirty="0">
                <a:latin typeface="Arabic Typesetting" panose="03020402040406030203" pitchFamily="66" charset="-78"/>
                <a:cs typeface="Arabic Typesetting" panose="03020402040406030203" pitchFamily="66" charset="-78"/>
              </a:rPr>
              <a:t>زبان شیرین فارسی</a:t>
            </a:r>
            <a:endParaRPr lang="en-US"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p:txBody>
          <a:bodyPr/>
          <a:lstStyle/>
          <a:p>
            <a:r>
              <a:rPr lang="fa-IR" dirty="0"/>
              <a:t>در سال ۱۸۷۲ در نشست ادیبان و زبان‌شناسان اروپایی در برلین، زبان‌های یونانی، فارسی، لاتین و سانسکریت به عنوان زبان‌های کلاسیک جهان برگزیده شدند. بر پایهٔ تعریف، زبانی کلاسیک به‌شمار می‌آید که باستانی و دارای ادبیات پرباری باشد و همچنین در واپسین هزاره زندگانی خود دچار دگرگونی‌های اندکی شده باشد. فارسی از نظر آثار ادبی و شمار و گوناگونی واژگان و همچنین ضرب‌المثل‌ها یکی از غنی‌ترین و پرمایه‌ترین زبان‌های جهان است. از شناخته‌شده‌ترین آثار ادبیات فارسی می‌توان شاهنامه فردوسی، آثار مولوی، رباعیات خیام، پنج گنج نظامی، دیوان حافظ، منطق‌الطیر عطار نیشابوری و گلستان و بوستان سعدی را نام برد.</a:t>
            </a:r>
            <a:endParaRPr lang="en-US" dirty="0"/>
          </a:p>
        </p:txBody>
      </p:sp>
    </p:spTree>
    <p:extLst>
      <p:ext uri="{BB962C8B-B14F-4D97-AF65-F5344CB8AC3E}">
        <p14:creationId xmlns:p14="http://schemas.microsoft.com/office/powerpoint/2010/main" val="1051428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latin typeface="Arabic Typesetting" panose="03020402040406030203" pitchFamily="66" charset="-78"/>
                <a:cs typeface="Arabic Typesetting" panose="03020402040406030203" pitchFamily="66" charset="-78"/>
              </a:rPr>
              <a:t>زبان شیرین فارسی</a:t>
            </a:r>
            <a:endParaRPr lang="en-US"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p:txBody>
          <a:bodyPr/>
          <a:lstStyle/>
          <a:p>
            <a:r>
              <a:rPr lang="fa-IR" dirty="0"/>
              <a:t>بر پایهٔ برآوردها، ۷۰ میلیون تن در ایران، ۲۵ میلیون تن در افغانستان، ۹ میلیون تن در تاجیکستان و میان ۱۰ تا ۱۲ میلیون تن در ازبکستان فارسی‌زبانند. فارسی همچنین در بحرین، عراق، پاکستان، کویت، امارات متحده عربی، قطر، روسیه، جمهوری آذربایجان، قرقیزستان، قزاقستان، ترکمنستان، چین و هند نیز دارای گویشور بومی است. با توجه به رسمی بودن فارسی در ایران، افغانستان و تاجیکستان و تسلط گویشوران دیگر زبان‌ها بِدان به‌عنوان زبان دوم، روی‌هم‌رفته می‌توان شمار فارسی‌گویان جهان را بیش از ۱۲۰ میلیون تن برآورد کرد. فارسی همچنین پنجمین زبان پرکاربرد در محتوای وب است.</a:t>
            </a:r>
          </a:p>
          <a:p>
            <a:endParaRPr lang="fa-IR" dirty="0"/>
          </a:p>
          <a:p>
            <a:endParaRPr lang="en-US" dirty="0"/>
          </a:p>
        </p:txBody>
      </p:sp>
    </p:spTree>
    <p:extLst>
      <p:ext uri="{BB962C8B-B14F-4D97-AF65-F5344CB8AC3E}">
        <p14:creationId xmlns:p14="http://schemas.microsoft.com/office/powerpoint/2010/main" val="2566279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fa-IR" dirty="0">
                <a:latin typeface="Arabic Typesetting" panose="03020402040406030203" pitchFamily="66" charset="-78"/>
                <a:cs typeface="Arabic Typesetting" panose="03020402040406030203" pitchFamily="66" charset="-78"/>
              </a:rPr>
              <a:t>از اینکه این تحقیق را مشاهده کردید</a:t>
            </a:r>
            <a:br>
              <a:rPr lang="fa-IR" dirty="0">
                <a:latin typeface="Arabic Typesetting" panose="03020402040406030203" pitchFamily="66" charset="-78"/>
                <a:cs typeface="Arabic Typesetting" panose="03020402040406030203" pitchFamily="66" charset="-78"/>
              </a:rPr>
            </a:br>
            <a:r>
              <a:rPr lang="fa-IR" dirty="0">
                <a:latin typeface="Arabic Typesetting" panose="03020402040406030203" pitchFamily="66" charset="-78"/>
                <a:cs typeface="Arabic Typesetting" panose="03020402040406030203" pitchFamily="66" charset="-78"/>
              </a:rPr>
              <a:t>ممنونیم</a:t>
            </a:r>
            <a:endParaRPr lang="en-US" dirty="0">
              <a:latin typeface="Arabic Typesetting" panose="03020402040406030203" pitchFamily="66" charset="-78"/>
              <a:cs typeface="Arabic Typesetting" panose="03020402040406030203" pitchFamily="66" charset="-78"/>
            </a:endParaRPr>
          </a:p>
        </p:txBody>
      </p:sp>
      <p:sp>
        <p:nvSpPr>
          <p:cNvPr id="7" name="Subtitle 6"/>
          <p:cNvSpPr>
            <a:spLocks noGrp="1"/>
          </p:cNvSpPr>
          <p:nvPr>
            <p:ph type="subTitle" idx="1"/>
          </p:nvPr>
        </p:nvSpPr>
        <p:spPr/>
        <p:txBody>
          <a:bodyPr/>
          <a:lstStyle/>
          <a:p>
            <a:r>
              <a:rPr lang="fa-IR" dirty="0">
                <a:latin typeface="Bahnschrift" panose="020B0502040204020203" pitchFamily="34" charset="0"/>
              </a:rPr>
              <a:t>گروه تحقیقاتی</a:t>
            </a:r>
          </a:p>
          <a:p>
            <a:r>
              <a:rPr lang="en-US" dirty="0">
                <a:latin typeface="Bahnschrift Light SemiCondensed" panose="020B0502040204020203" pitchFamily="34" charset="0"/>
              </a:rPr>
              <a:t>Ziro.com</a:t>
            </a:r>
          </a:p>
        </p:txBody>
      </p:sp>
      <p:pic>
        <p:nvPicPr>
          <p:cNvPr id="2050" name="Picture 2" descr="Farsi.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111" y="282575"/>
            <a:ext cx="952500" cy="69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5329024"/>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TM10001115[[fn=Parcel]]</Template>
  <TotalTime>14</TotalTime>
  <Words>589</Words>
  <Application>Microsoft Office PowerPoint</Application>
  <PresentationFormat>Widescreen</PresentationFormat>
  <Paragraphs>14</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Parcel</vt:lpstr>
      <vt:lpstr>PowerPoint Presentation</vt:lpstr>
      <vt:lpstr>زبان شیرین فارسی</vt:lpstr>
      <vt:lpstr>زبان شیرین فارسی</vt:lpstr>
      <vt:lpstr>زبان شیرین فارسی</vt:lpstr>
      <vt:lpstr>زبان شیرین فارسی</vt:lpstr>
      <vt:lpstr>زبان شیرین فارسی</vt:lpstr>
      <vt:lpstr>از اینکه این تحقیق را مشاهده کردید ممنونیم</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Ariya Rayaneh</dc:creator>
  <cp:lastModifiedBy>ahoorakhashaei09@gmail.com</cp:lastModifiedBy>
  <cp:revision>3</cp:revision>
  <dcterms:created xsi:type="dcterms:W3CDTF">2021-11-29T09:08:28Z</dcterms:created>
  <dcterms:modified xsi:type="dcterms:W3CDTF">2021-12-03T14:12:24Z</dcterms:modified>
</cp:coreProperties>
</file>