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ltGray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63700" cy="6858000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1917503" y="533400"/>
            <a:ext cx="9378854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1896211" y="3539864"/>
            <a:ext cx="9396082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1767154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1917503" y="6354773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6829512" y="6354773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845" y="6353075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80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75071"/>
            <a:ext cx="48768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61248" y="6375071"/>
            <a:ext cx="2669952" cy="226902"/>
          </a:xfrm>
        </p:spPr>
        <p:txBody>
          <a:bodyPr/>
          <a:lstStyle/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5264" y="6373373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5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13811" y="6374023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8984" y="6374023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8603" y="6372325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62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4693920" cy="4648199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571744" y="1600201"/>
            <a:ext cx="4693920" cy="4648199"/>
          </a:xfrm>
        </p:spPr>
        <p:txBody>
          <a:bodyPr anchor="t"/>
          <a:lstStyle>
            <a:lvl1pPr eaLnBrk="1" latinLnBrk="0" hangingPunct="1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75071"/>
            <a:ext cx="48768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1248" y="6375071"/>
            <a:ext cx="2669952" cy="226902"/>
          </a:xfrm>
        </p:spPr>
        <p:txBody>
          <a:bodyPr/>
          <a:lstStyle/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5264" y="6373373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 hasCustomPrompt="1"/>
          </p:nvPr>
        </p:nvSpPr>
        <p:spPr>
          <a:xfrm>
            <a:off x="609600" y="1711840"/>
            <a:ext cx="4693920" cy="3967065"/>
          </a:xfrm>
        </p:spPr>
        <p:txBody>
          <a:bodyPr/>
          <a:lstStyle>
            <a:lvl1pPr eaLnBrk="1" latinLnBrk="0" hangingPunct="1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5790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571744" y="1711840"/>
            <a:ext cx="4693920" cy="3967065"/>
          </a:xfrm>
        </p:spPr>
        <p:txBody>
          <a:bodyPr/>
          <a:lstStyle>
            <a:lvl1pPr eaLnBrk="1" latinLnBrk="0" hangingPunct="1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 hasCustomPrompt="1"/>
          </p:nvPr>
        </p:nvSpPr>
        <p:spPr>
          <a:xfrm>
            <a:off x="5571744" y="5790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 eaLnBrk="1" latinLnBrk="0" hangingPunct="1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375071"/>
            <a:ext cx="48768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661248" y="6375071"/>
            <a:ext cx="2669952" cy="226902"/>
          </a:xfrm>
        </p:spPr>
        <p:txBody>
          <a:bodyPr/>
          <a:lstStyle/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35264" y="6373373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8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75071"/>
            <a:ext cx="48768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61248" y="6375071"/>
            <a:ext cx="2669952" cy="226902"/>
          </a:xfrm>
        </p:spPr>
        <p:txBody>
          <a:bodyPr/>
          <a:lstStyle/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35264" y="6373373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3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375071"/>
            <a:ext cx="48768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61248" y="6375071"/>
            <a:ext cx="2669952" cy="22690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35264" y="6373373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1" baseline="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 hasCustomPrompt="1"/>
          </p:nvPr>
        </p:nvSpPr>
        <p:spPr>
          <a:xfrm>
            <a:off x="609600" y="2133600"/>
            <a:ext cx="9652000" cy="4114800"/>
          </a:xfrm>
        </p:spPr>
        <p:txBody>
          <a:bodyPr/>
          <a:lstStyle>
            <a:lvl1pPr>
              <a:defRPr sz="3200" baseline="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74023"/>
            <a:ext cx="48768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1248" y="6374023"/>
            <a:ext cx="2669952" cy="226902"/>
          </a:xfrm>
        </p:spPr>
        <p:txBody>
          <a:bodyPr/>
          <a:lstStyle/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5264" y="6372325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2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75071"/>
            <a:ext cx="48768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1248" y="6375071"/>
            <a:ext cx="2669952" cy="226902"/>
          </a:xfrm>
        </p:spPr>
        <p:txBody>
          <a:bodyPr/>
          <a:lstStyle/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5264" y="6373373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62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 baseline="0"/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75071"/>
            <a:ext cx="48768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61248" y="6375071"/>
            <a:ext cx="2669952" cy="226902"/>
          </a:xfrm>
        </p:spPr>
        <p:txBody>
          <a:bodyPr/>
          <a:lstStyle/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5264" y="6373373"/>
            <a:ext cx="784448" cy="228600"/>
          </a:xfrm>
        </p:spPr>
        <p:txBody>
          <a:bodyPr/>
          <a:lstStyle/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82752" y="274956"/>
            <a:ext cx="2032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43"/>
            <a:ext cx="7671552" cy="5851525"/>
          </a:xfrm>
        </p:spPr>
        <p:txBody>
          <a:bodyPr vert="eaVert"/>
          <a:lstStyle>
            <a:lvl1pPr>
              <a:defRPr baseline="0"/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73373"/>
            <a:ext cx="48768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57088" y="6375071"/>
            <a:ext cx="2669952" cy="226902"/>
          </a:xfrm>
        </p:spPr>
        <p:txBody>
          <a:bodyPr/>
          <a:lstStyle/>
          <a:p>
            <a:fld id="{7B621081-53EA-4545-A82E-F099CAD892AE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9328" y="6370325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9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10528300" y="0"/>
            <a:ext cx="1663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 bwMode="hidden">
          <a:xfrm>
            <a:off x="609600" y="1609416"/>
            <a:ext cx="9652000" cy="46389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375071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r>
              <a:rPr lang="en-US" dirty="0"/>
              <a:t>Add a footer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5661248" y="6375071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DA0E755-25FD-455B-A5F4-B0DE86D4B5E2}" type="datetime1">
              <a:rPr lang="en-US" smtClean="0"/>
              <a:pPr/>
              <a:t>12/3/2021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335264" y="6373373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0A5146F-7E80-4C81-B445-3940FBA4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3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lumMod val="5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/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  <p:extLst>
    <p:ext uri="{27BBF7A9-308A-43DC-89C8-2F10F3537804}">
      <p15:sldGuideLst xmlns:p15="http://schemas.microsoft.com/office/powerpoint/2012/main">
        <p15:guide id="0" orient="horz" pos="2160">
          <p15:clr>
            <a:srgbClr val="F26B43"/>
          </p15:clr>
        </p15:guide>
        <p15:guide id="1" pos="3840">
          <p15:clr>
            <a:srgbClr val="F26B43"/>
          </p15:clr>
        </p15:guide>
        <p15:guide id="2" pos="384">
          <p15:clr>
            <a:srgbClr val="F26B43"/>
          </p15:clr>
        </p15:guide>
        <p15:guide id="3" pos="6456">
          <p15:clr>
            <a:srgbClr val="F26B43"/>
          </p15:clr>
        </p15:guide>
        <p15:guide id="4" pos="12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sz="54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گروه تحقیقاتی </a:t>
            </a:r>
            <a:endParaRPr lang="en-US" sz="5400" dirty="0">
              <a:solidFill>
                <a:schemeClr val="tx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تحقیق هدیه های اسمانی</a:t>
            </a:r>
          </a:p>
          <a:p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(جهان دیگر)</a:t>
            </a:r>
          </a:p>
          <a:p>
            <a:endParaRPr lang="en-US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4" t="30643" r="26310" b="30082"/>
          <a:stretch/>
        </p:blipFill>
        <p:spPr>
          <a:xfrm>
            <a:off x="8083297" y="2928275"/>
            <a:ext cx="1194816" cy="611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068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1422251" y="-499820"/>
            <a:ext cx="418454" cy="406830"/>
          </a:xfrm>
        </p:spPr>
        <p:txBody>
          <a:bodyPr>
            <a:normAutofit/>
          </a:bodyPr>
          <a:lstStyle/>
          <a:p>
            <a:endParaRPr lang="en-US" sz="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2097024"/>
            <a:ext cx="9652000" cy="2987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جهان آخرت</a:t>
            </a:r>
          </a:p>
          <a:p>
            <a:pPr marL="0" indent="0" algn="ctr">
              <a:buNone/>
            </a:pPr>
            <a:r>
              <a:rPr lang="fa-IR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با فرارسیدن قیامت، که زندگی دنیا به پایان می‌رسد بشر در جهانی دیگر که به جهان آخرت مشهور می‌باشد نوع دیگری از زندگی را تجربه می‌کند که در آن پایان و مرگ امکان ندارد</a:t>
            </a:r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.</a:t>
            </a:r>
            <a:endParaRPr lang="en-US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840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ziro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منظور از جهان آخرت‏</a:t>
            </a:r>
          </a:p>
          <a:p>
            <a:pPr algn="ctr"/>
            <a:endParaRPr lang="fa-IR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جهانی است که انسان پس از مرگ به آن وارد می‏شود و در آنجا جاودانه می‏ماند و برای آنچه در دنیا کرده است، پاداش و کیفر می‏بیند.</a:t>
            </a:r>
          </a:p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مصادیق ایات اخرت</a:t>
            </a:r>
          </a:p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قرآن کریم صد و چهار بار از این کلمه، بی قید و اضافه و ده بار همراه کلمه «دار» و «نشأه» و پنج بار با کلمه «اولی» و هشتاد بار در برابر دنیا و... یاد کرده است.</a:t>
            </a:r>
          </a:p>
          <a:p>
            <a:endParaRPr lang="fa-IR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51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ziro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fa-IR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خصوصیات جهان اخرت</a:t>
            </a:r>
          </a:p>
          <a:p>
            <a:pPr algn="ctr"/>
            <a:r>
              <a:rPr lang="fa-IR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در جهان آخرت، از نظام اجتماعی و تعاون و مدنیت، آن سان که در دنیا وجود دارد، خبری نیست. در آن جهان، هر انسانی به نتیجه‏ اندیشه و گفتار و کردار خویش می‏رسد و با آنچه در دنیا کرده است، قرین می‏گردد.</a:t>
            </a:r>
          </a:p>
          <a:p>
            <a:pPr algn="ctr"/>
            <a:r>
              <a:rPr lang="fa-IR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حقیقت ناب تنها در آخرت بر انسان آشکار می‏گردد و از این رو، شک و تردید در آنجا برای کسی پیش نمی‏آید و اختلاف نظری میان انسان‏ها رخ نمی‏دهد</a:t>
            </a:r>
          </a:p>
          <a:p>
            <a:pPr algn="ctr"/>
            <a:r>
              <a:rPr lang="fa-IR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آن سرا، انسان درمی‏یابد که مؤثّر راستین در وقایع جهان، تنها خدا بوده و دیگر علل و اسباب تأثیر مستقل نداشته‏اند.</a:t>
            </a:r>
          </a:p>
          <a:p>
            <a:pPr algn="ctr"/>
            <a:r>
              <a:rPr lang="fa-IR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آنچه در آخرت به آدمی می‏رسد، یا نعمت است و یا نقمت</a:t>
            </a:r>
            <a:endParaRPr lang="en-US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398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ziro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جاودانگی اخرت</a:t>
            </a:r>
          </a:p>
          <a:p>
            <a:pPr algn="ctr"/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لذّت و رنج در آن جهان به گونه‏ای دیگر است و با دنیا قابل قیاس‌ نیست: آنان که در جهان آخرت، به سعادت بهشت دست می‏یابند، خواهند گرفت، به آنچه جان‏ها آرزو می‏کنند و چشم‏ها را خوش می‏آید خواهند رسید و جاودانه در آن خواهند زیست</a:t>
            </a:r>
          </a:p>
          <a:p>
            <a:pPr algn="ctr"/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آنان که به دوزخ افتند، به کیفرهایی بزرگ گرفتار می‏آیند</a:t>
            </a:r>
          </a:p>
          <a:p>
            <a:pPr algn="ctr"/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قرآن از زندگی اخروی دو گروه مؤمنان و کافران بارها سخن گفته است و وعد و وعیدهای الهی را به تکرار آورده است. از نعمت‏هایی که مؤمنان بدان می‏رسند، زندگی در بهشت است؛ بهشتی که همانند آسمان‌ها و زمین بزرگ است و البته خشنودی خدا، نعمتی است بسیار بزرگ‏تر که در آخرت نصیب مؤمنان می‏گردد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604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F8D9F"/>
            </a:gs>
            <a:gs pos="0">
              <a:schemeClr val="accent1">
                <a:lumMod val="75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4">
                <a:lumMod val="5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ziro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دنیا مزرعه اخرت</a:t>
            </a:r>
          </a:p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انسان را در دنیا توانِ آن نیست که به تمام و کمال، نتیجه کوشش‏های خویش را فراچنگ آورد؛ ولی در آخرت، آن را به گونه کامل درمی‏یابد و هیچ عاملی را یارای ممانعت نیست.</a:t>
            </a:r>
          </a:p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آدمی در دنیا می‏کند، همانند بذری است که می‏بالد و در آخرت بَر می‏دهد و آنان که در دنیا تنها برای بهره‏های دنیوی می‏کوشند، نصیبی از آخرت نخواهند برد</a:t>
            </a:r>
          </a:p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در نظرگاه قرآنی، نه تنها انسان، که همه آفریدگان در آخرت محشور می‏شوند و به بندگی خدا اقرار می‏کنند</a:t>
            </a:r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.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084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ziro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و در اخر</a:t>
            </a:r>
          </a:p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ایمان به اخرت</a:t>
            </a:r>
          </a:p>
          <a:p>
            <a:pPr algn="ctr"/>
            <a:r>
              <a:rPr lang="fa-IR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مان به آخرت از آموزه‏های بنیادی دین اسلام و ادیان پیشین است</a:t>
            </a:r>
            <a:endParaRPr lang="en-US" sz="3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430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/>
              <a:t>ا</a:t>
            </a:r>
            <a:r>
              <a:rPr lang="fa-IR" sz="6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ز این که این تحقیق را مشاهده کردید ممنونیم</a:t>
            </a:r>
            <a:endParaRPr lang="en-US" sz="6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Ziro.com</a:t>
            </a:r>
          </a:p>
          <a:p>
            <a:r>
              <a:rPr lang="fa-IR" sz="9600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گروه تحقیقاتی زیرو</a:t>
            </a:r>
            <a:endParaRPr lang="en-US" sz="9600" dirty="0">
              <a:solidFill>
                <a:schemeClr val="bg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26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Theme1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elebration design slides.potx" id="{721A2DAC-17F9-49D5-9467-48377BA00D19}" vid="{6569DAFB-DD25-434B-8E4C-5109212A83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Celebration design slides presentation</Template>
  <TotalTime>29</TotalTime>
  <Words>571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Theme1</vt:lpstr>
      <vt:lpstr>گروه تحقیقاتی </vt:lpstr>
      <vt:lpstr>PowerPoint Presentation</vt:lpstr>
      <vt:lpstr>ziro</vt:lpstr>
      <vt:lpstr>ziro</vt:lpstr>
      <vt:lpstr>ziro</vt:lpstr>
      <vt:lpstr>ziro</vt:lpstr>
      <vt:lpstr>ziro</vt:lpstr>
      <vt:lpstr>از این که این تحقیق را مشاهده کردید ممنونیم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Ziro.com</dc:title>
  <dc:creator>Ariya Rayaneh</dc:creator>
  <cp:lastModifiedBy>ahoorakhashaei09@gmail.com</cp:lastModifiedBy>
  <cp:revision>6</cp:revision>
  <dcterms:created xsi:type="dcterms:W3CDTF">2021-11-29T07:17:27Z</dcterms:created>
  <dcterms:modified xsi:type="dcterms:W3CDTF">2021-12-03T14:14:39Z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74062000</vt:r8>
  </property>
  <property fmtid="{D5CDD505-2E9C-101B-9397-08002B2CF9AE}" pid="3" name="HiddenCategoryTags">
    <vt:lpwstr/>
  </property>
  <property fmtid="{D5CDD505-2E9C-101B-9397-08002B2CF9AE}" pid="4" name="InternalTags">
    <vt:lpwstr/>
  </property>
  <property fmtid="{D5CDD505-2E9C-101B-9397-08002B2CF9AE}" pid="5" name="CampaignTags">
    <vt:lpwstr/>
  </property>
  <property fmtid="{D5CDD505-2E9C-101B-9397-08002B2CF9AE}" pid="6" name="Applications">
    <vt:lpwstr/>
  </property>
  <property fmtid="{D5CDD505-2E9C-101B-9397-08002B2CF9AE}" pid="7" name="ScenarioTags">
    <vt:lpwstr/>
  </property>
  <property fmtid="{D5CDD505-2E9C-101B-9397-08002B2CF9AE}" pid="8" name="ContentTypeId">
    <vt:lpwstr>0x010100AA3F7D94069FF64A86F7DFF56D60E3BE</vt:lpwstr>
  </property>
  <property fmtid="{D5CDD505-2E9C-101B-9397-08002B2CF9AE}" pid="9" name="FeatureTags">
    <vt:lpwstr/>
  </property>
  <property fmtid="{D5CDD505-2E9C-101B-9397-08002B2CF9AE}" pid="10" name="LocalizationTags">
    <vt:lpwstr/>
  </property>
  <property fmtid="{D5CDD505-2E9C-101B-9397-08002B2CF9AE}" pid="11" name="CategoryTags">
    <vt:lpwstr/>
  </property>
</Properties>
</file>