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7" r:id="rId1"/>
  </p:sldMasterIdLst>
  <p:notesMasterIdLst>
    <p:notesMasterId r:id="rId26"/>
  </p:notesMasterIdLst>
  <p:sldIdLst>
    <p:sldId id="256" r:id="rId2"/>
    <p:sldId id="297" r:id="rId3"/>
    <p:sldId id="277" r:id="rId4"/>
    <p:sldId id="278" r:id="rId5"/>
    <p:sldId id="279" r:id="rId6"/>
    <p:sldId id="280" r:id="rId7"/>
    <p:sldId id="282" r:id="rId8"/>
    <p:sldId id="283" r:id="rId9"/>
    <p:sldId id="284" r:id="rId10"/>
    <p:sldId id="285" r:id="rId11"/>
    <p:sldId id="286" r:id="rId12"/>
    <p:sldId id="287" r:id="rId13"/>
    <p:sldId id="288" r:id="rId14"/>
    <p:sldId id="289" r:id="rId15"/>
    <p:sldId id="290" r:id="rId16"/>
    <p:sldId id="291" r:id="rId17"/>
    <p:sldId id="294" r:id="rId18"/>
    <p:sldId id="276" r:id="rId19"/>
    <p:sldId id="292" r:id="rId20"/>
    <p:sldId id="296" r:id="rId21"/>
    <p:sldId id="293" r:id="rId22"/>
    <p:sldId id="281" r:id="rId23"/>
    <p:sldId id="295" r:id="rId24"/>
    <p:sldId id="298" r:id="rId2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2880" userDrawn="1">
          <p15:clr>
            <a:srgbClr val="A4A3A4"/>
          </p15:clr>
        </p15:guide>
        <p15:guide id="2"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41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0C6E781-F67E-481B-A9FF-0B540FE2A6DC}">
  <a:tblStyle styleId="{70C6E781-F67E-481B-A9FF-0B540FE2A6DC}"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504" y="66"/>
      </p:cViewPr>
      <p:guideLst>
        <p:guide pos="2880"/>
        <p:guide orient="horz" pos="16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notesMaster" Target="notesMasters/notesMaster1.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presProps" Target="presProps.xml" /><Relationship Id="rId30"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 name="Google Shape;49;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35ed75ccf_0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35ed75ccf_0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798700" y="1991850"/>
            <a:ext cx="3546600" cy="11598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403228"/>
              </a:buClr>
              <a:buSzPts val="3600"/>
              <a:buNone/>
              <a:defRPr sz="3600">
                <a:solidFill>
                  <a:srgbClr val="403228"/>
                </a:solidFill>
              </a:defRPr>
            </a:lvl1pPr>
            <a:lvl2pPr lvl="1" algn="ctr">
              <a:spcBef>
                <a:spcPts val="0"/>
              </a:spcBef>
              <a:spcAft>
                <a:spcPts val="0"/>
              </a:spcAft>
              <a:buClr>
                <a:srgbClr val="403228"/>
              </a:buClr>
              <a:buSzPts val="3600"/>
              <a:buNone/>
              <a:defRPr sz="3600">
                <a:solidFill>
                  <a:srgbClr val="403228"/>
                </a:solidFill>
              </a:defRPr>
            </a:lvl2pPr>
            <a:lvl3pPr lvl="2" algn="ctr">
              <a:spcBef>
                <a:spcPts val="0"/>
              </a:spcBef>
              <a:spcAft>
                <a:spcPts val="0"/>
              </a:spcAft>
              <a:buClr>
                <a:srgbClr val="403228"/>
              </a:buClr>
              <a:buSzPts val="3600"/>
              <a:buNone/>
              <a:defRPr sz="3600">
                <a:solidFill>
                  <a:srgbClr val="403228"/>
                </a:solidFill>
              </a:defRPr>
            </a:lvl3pPr>
            <a:lvl4pPr lvl="3" algn="ctr">
              <a:spcBef>
                <a:spcPts val="0"/>
              </a:spcBef>
              <a:spcAft>
                <a:spcPts val="0"/>
              </a:spcAft>
              <a:buClr>
                <a:srgbClr val="403228"/>
              </a:buClr>
              <a:buSzPts val="3600"/>
              <a:buNone/>
              <a:defRPr sz="3600">
                <a:solidFill>
                  <a:srgbClr val="403228"/>
                </a:solidFill>
              </a:defRPr>
            </a:lvl4pPr>
            <a:lvl5pPr lvl="4" algn="ctr">
              <a:spcBef>
                <a:spcPts val="0"/>
              </a:spcBef>
              <a:spcAft>
                <a:spcPts val="0"/>
              </a:spcAft>
              <a:buClr>
                <a:srgbClr val="403228"/>
              </a:buClr>
              <a:buSzPts val="3600"/>
              <a:buNone/>
              <a:defRPr sz="3600">
                <a:solidFill>
                  <a:srgbClr val="403228"/>
                </a:solidFill>
              </a:defRPr>
            </a:lvl5pPr>
            <a:lvl6pPr lvl="5" algn="ctr">
              <a:spcBef>
                <a:spcPts val="0"/>
              </a:spcBef>
              <a:spcAft>
                <a:spcPts val="0"/>
              </a:spcAft>
              <a:buClr>
                <a:srgbClr val="403228"/>
              </a:buClr>
              <a:buSzPts val="3600"/>
              <a:buNone/>
              <a:defRPr sz="3600">
                <a:solidFill>
                  <a:srgbClr val="403228"/>
                </a:solidFill>
              </a:defRPr>
            </a:lvl6pPr>
            <a:lvl7pPr lvl="6" algn="ctr">
              <a:spcBef>
                <a:spcPts val="0"/>
              </a:spcBef>
              <a:spcAft>
                <a:spcPts val="0"/>
              </a:spcAft>
              <a:buClr>
                <a:srgbClr val="403228"/>
              </a:buClr>
              <a:buSzPts val="3600"/>
              <a:buNone/>
              <a:defRPr sz="3600">
                <a:solidFill>
                  <a:srgbClr val="403228"/>
                </a:solidFill>
              </a:defRPr>
            </a:lvl7pPr>
            <a:lvl8pPr lvl="7" algn="ctr">
              <a:spcBef>
                <a:spcPts val="0"/>
              </a:spcBef>
              <a:spcAft>
                <a:spcPts val="0"/>
              </a:spcAft>
              <a:buClr>
                <a:srgbClr val="403228"/>
              </a:buClr>
              <a:buSzPts val="3600"/>
              <a:buNone/>
              <a:defRPr sz="3600">
                <a:solidFill>
                  <a:srgbClr val="403228"/>
                </a:solidFill>
              </a:defRPr>
            </a:lvl8pPr>
            <a:lvl9pPr lvl="8" algn="ctr">
              <a:spcBef>
                <a:spcPts val="0"/>
              </a:spcBef>
              <a:spcAft>
                <a:spcPts val="0"/>
              </a:spcAft>
              <a:buClr>
                <a:srgbClr val="403228"/>
              </a:buClr>
              <a:buSzPts val="3600"/>
              <a:buNone/>
              <a:defRPr sz="3600">
                <a:solidFill>
                  <a:srgbClr val="403228"/>
                </a:solidFill>
              </a:defRPr>
            </a:lvl9pPr>
          </a:lstStyle>
          <a:p>
            <a:endParaRPr/>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5"/>
        <p:cNvGrpSpPr/>
        <p:nvPr/>
      </p:nvGrpSpPr>
      <p:grpSpPr>
        <a:xfrm>
          <a:off x="0" y="0"/>
          <a:ext cx="0" cy="0"/>
          <a:chOff x="0" y="0"/>
          <a:chExt cx="0" cy="0"/>
        </a:xfrm>
      </p:grpSpPr>
      <p:sp>
        <p:nvSpPr>
          <p:cNvPr id="46" name="Google Shape;46;p10"/>
          <p:cNvSpPr txBox="1">
            <a:spLocks noGrp="1"/>
          </p:cNvSpPr>
          <p:nvPr>
            <p:ph type="sldNum" idx="12"/>
          </p:nvPr>
        </p:nvSpPr>
        <p:spPr>
          <a:xfrm>
            <a:off x="4297650" y="474990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4" Type="http://schemas.openxmlformats.org/officeDocument/2006/relationships/image" Target="../media/image1.jpg"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4">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887900" y="434575"/>
            <a:ext cx="5368200" cy="857400"/>
          </a:xfrm>
          <a:prstGeom prst="rect">
            <a:avLst/>
          </a:prstGeom>
          <a:noFill/>
          <a:ln>
            <a:noFill/>
          </a:ln>
        </p:spPr>
        <p:txBody>
          <a:bodyPr spcFirstLastPara="1" wrap="square" lIns="91425" tIns="91425" rIns="91425" bIns="91425" anchor="b" anchorCtr="0">
            <a:noAutofit/>
          </a:bodyPr>
          <a:lstStyle>
            <a:lvl1pPr lvl="0" algn="ctr">
              <a:spcBef>
                <a:spcPts val="0"/>
              </a:spcBef>
              <a:spcAft>
                <a:spcPts val="0"/>
              </a:spcAft>
              <a:buClr>
                <a:srgbClr val="926940"/>
              </a:buClr>
              <a:buSzPts val="2400"/>
              <a:buFont typeface="Cinzel"/>
              <a:buNone/>
              <a:defRPr sz="2400">
                <a:solidFill>
                  <a:srgbClr val="926940"/>
                </a:solidFill>
                <a:latin typeface="Cinzel"/>
                <a:ea typeface="Cinzel"/>
                <a:cs typeface="Cinzel"/>
                <a:sym typeface="Cinzel"/>
              </a:defRPr>
            </a:lvl1pPr>
            <a:lvl2pPr lvl="1" algn="ctr">
              <a:spcBef>
                <a:spcPts val="0"/>
              </a:spcBef>
              <a:spcAft>
                <a:spcPts val="0"/>
              </a:spcAft>
              <a:buClr>
                <a:srgbClr val="926940"/>
              </a:buClr>
              <a:buSzPts val="2400"/>
              <a:buFont typeface="Cinzel"/>
              <a:buNone/>
              <a:defRPr sz="2400">
                <a:solidFill>
                  <a:srgbClr val="926940"/>
                </a:solidFill>
                <a:latin typeface="Cinzel"/>
                <a:ea typeface="Cinzel"/>
                <a:cs typeface="Cinzel"/>
                <a:sym typeface="Cinzel"/>
              </a:defRPr>
            </a:lvl2pPr>
            <a:lvl3pPr lvl="2" algn="ctr">
              <a:spcBef>
                <a:spcPts val="0"/>
              </a:spcBef>
              <a:spcAft>
                <a:spcPts val="0"/>
              </a:spcAft>
              <a:buClr>
                <a:srgbClr val="926940"/>
              </a:buClr>
              <a:buSzPts val="2400"/>
              <a:buFont typeface="Cinzel"/>
              <a:buNone/>
              <a:defRPr sz="2400">
                <a:solidFill>
                  <a:srgbClr val="926940"/>
                </a:solidFill>
                <a:latin typeface="Cinzel"/>
                <a:ea typeface="Cinzel"/>
                <a:cs typeface="Cinzel"/>
                <a:sym typeface="Cinzel"/>
              </a:defRPr>
            </a:lvl3pPr>
            <a:lvl4pPr lvl="3" algn="ctr">
              <a:spcBef>
                <a:spcPts val="0"/>
              </a:spcBef>
              <a:spcAft>
                <a:spcPts val="0"/>
              </a:spcAft>
              <a:buClr>
                <a:srgbClr val="926940"/>
              </a:buClr>
              <a:buSzPts val="2400"/>
              <a:buFont typeface="Cinzel"/>
              <a:buNone/>
              <a:defRPr sz="2400">
                <a:solidFill>
                  <a:srgbClr val="926940"/>
                </a:solidFill>
                <a:latin typeface="Cinzel"/>
                <a:ea typeface="Cinzel"/>
                <a:cs typeface="Cinzel"/>
                <a:sym typeface="Cinzel"/>
              </a:defRPr>
            </a:lvl4pPr>
            <a:lvl5pPr lvl="4" algn="ctr">
              <a:spcBef>
                <a:spcPts val="0"/>
              </a:spcBef>
              <a:spcAft>
                <a:spcPts val="0"/>
              </a:spcAft>
              <a:buClr>
                <a:srgbClr val="926940"/>
              </a:buClr>
              <a:buSzPts val="2400"/>
              <a:buFont typeface="Cinzel"/>
              <a:buNone/>
              <a:defRPr sz="2400">
                <a:solidFill>
                  <a:srgbClr val="926940"/>
                </a:solidFill>
                <a:latin typeface="Cinzel"/>
                <a:ea typeface="Cinzel"/>
                <a:cs typeface="Cinzel"/>
                <a:sym typeface="Cinzel"/>
              </a:defRPr>
            </a:lvl5pPr>
            <a:lvl6pPr lvl="5" algn="ctr">
              <a:spcBef>
                <a:spcPts val="0"/>
              </a:spcBef>
              <a:spcAft>
                <a:spcPts val="0"/>
              </a:spcAft>
              <a:buClr>
                <a:srgbClr val="926940"/>
              </a:buClr>
              <a:buSzPts val="2400"/>
              <a:buFont typeface="Cinzel"/>
              <a:buNone/>
              <a:defRPr sz="2400">
                <a:solidFill>
                  <a:srgbClr val="926940"/>
                </a:solidFill>
                <a:latin typeface="Cinzel"/>
                <a:ea typeface="Cinzel"/>
                <a:cs typeface="Cinzel"/>
                <a:sym typeface="Cinzel"/>
              </a:defRPr>
            </a:lvl6pPr>
            <a:lvl7pPr lvl="6" algn="ctr">
              <a:spcBef>
                <a:spcPts val="0"/>
              </a:spcBef>
              <a:spcAft>
                <a:spcPts val="0"/>
              </a:spcAft>
              <a:buClr>
                <a:srgbClr val="926940"/>
              </a:buClr>
              <a:buSzPts val="2400"/>
              <a:buFont typeface="Cinzel"/>
              <a:buNone/>
              <a:defRPr sz="2400">
                <a:solidFill>
                  <a:srgbClr val="926940"/>
                </a:solidFill>
                <a:latin typeface="Cinzel"/>
                <a:ea typeface="Cinzel"/>
                <a:cs typeface="Cinzel"/>
                <a:sym typeface="Cinzel"/>
              </a:defRPr>
            </a:lvl7pPr>
            <a:lvl8pPr lvl="7" algn="ctr">
              <a:spcBef>
                <a:spcPts val="0"/>
              </a:spcBef>
              <a:spcAft>
                <a:spcPts val="0"/>
              </a:spcAft>
              <a:buClr>
                <a:srgbClr val="926940"/>
              </a:buClr>
              <a:buSzPts val="2400"/>
              <a:buFont typeface="Cinzel"/>
              <a:buNone/>
              <a:defRPr sz="2400">
                <a:solidFill>
                  <a:srgbClr val="926940"/>
                </a:solidFill>
                <a:latin typeface="Cinzel"/>
                <a:ea typeface="Cinzel"/>
                <a:cs typeface="Cinzel"/>
                <a:sym typeface="Cinzel"/>
              </a:defRPr>
            </a:lvl8pPr>
            <a:lvl9pPr lvl="8" algn="ctr">
              <a:spcBef>
                <a:spcPts val="0"/>
              </a:spcBef>
              <a:spcAft>
                <a:spcPts val="0"/>
              </a:spcAft>
              <a:buClr>
                <a:srgbClr val="926940"/>
              </a:buClr>
              <a:buSzPts val="2400"/>
              <a:buFont typeface="Cinzel"/>
              <a:buNone/>
              <a:defRPr sz="2400">
                <a:solidFill>
                  <a:srgbClr val="926940"/>
                </a:solidFill>
                <a:latin typeface="Cinzel"/>
                <a:ea typeface="Cinzel"/>
                <a:cs typeface="Cinzel"/>
                <a:sym typeface="Cinzel"/>
              </a:defRPr>
            </a:lvl9pPr>
          </a:lstStyle>
          <a:p>
            <a:endParaRPr/>
          </a:p>
        </p:txBody>
      </p:sp>
      <p:sp>
        <p:nvSpPr>
          <p:cNvPr id="7" name="Google Shape;7;p1"/>
          <p:cNvSpPr txBox="1">
            <a:spLocks noGrp="1"/>
          </p:cNvSpPr>
          <p:nvPr>
            <p:ph type="body" idx="1"/>
          </p:nvPr>
        </p:nvSpPr>
        <p:spPr>
          <a:xfrm>
            <a:off x="1224425" y="1477750"/>
            <a:ext cx="6695100" cy="34482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rgbClr val="926940"/>
              </a:buClr>
              <a:buSzPts val="2400"/>
              <a:buFont typeface="Libre Baskerville"/>
              <a:buChar char="✣"/>
              <a:defRPr sz="2400">
                <a:solidFill>
                  <a:srgbClr val="403228"/>
                </a:solidFill>
                <a:latin typeface="Libre Baskerville"/>
                <a:ea typeface="Libre Baskerville"/>
                <a:cs typeface="Libre Baskerville"/>
                <a:sym typeface="Libre Baskerville"/>
              </a:defRPr>
            </a:lvl1pPr>
            <a:lvl2pPr marL="914400" lvl="1" indent="-355600">
              <a:spcBef>
                <a:spcPts val="0"/>
              </a:spcBef>
              <a:spcAft>
                <a:spcPts val="0"/>
              </a:spcAft>
              <a:buClr>
                <a:srgbClr val="926940"/>
              </a:buClr>
              <a:buSzPts val="2000"/>
              <a:buFont typeface="Libre Baskerville"/>
              <a:buChar char="⨳"/>
              <a:defRPr sz="2000">
                <a:solidFill>
                  <a:srgbClr val="403228"/>
                </a:solidFill>
                <a:latin typeface="Libre Baskerville"/>
                <a:ea typeface="Libre Baskerville"/>
                <a:cs typeface="Libre Baskerville"/>
                <a:sym typeface="Libre Baskerville"/>
              </a:defRPr>
            </a:lvl2pPr>
            <a:lvl3pPr marL="1371600" lvl="2" indent="-355600">
              <a:spcBef>
                <a:spcPts val="0"/>
              </a:spcBef>
              <a:spcAft>
                <a:spcPts val="0"/>
              </a:spcAft>
              <a:buClr>
                <a:srgbClr val="926940"/>
              </a:buClr>
              <a:buSzPts val="2000"/>
              <a:buFont typeface="Libre Baskerville"/>
              <a:buChar char="■"/>
              <a:defRPr sz="2000">
                <a:solidFill>
                  <a:srgbClr val="403228"/>
                </a:solidFill>
                <a:latin typeface="Libre Baskerville"/>
                <a:ea typeface="Libre Baskerville"/>
                <a:cs typeface="Libre Baskerville"/>
                <a:sym typeface="Libre Baskerville"/>
              </a:defRPr>
            </a:lvl3pPr>
            <a:lvl4pPr marL="1828800" lvl="3" indent="-330200">
              <a:spcBef>
                <a:spcPts val="0"/>
              </a:spcBef>
              <a:spcAft>
                <a:spcPts val="0"/>
              </a:spcAft>
              <a:buClr>
                <a:srgbClr val="926940"/>
              </a:buClr>
              <a:buSzPts val="1600"/>
              <a:buFont typeface="Libre Baskerville"/>
              <a:buChar char="●"/>
              <a:defRPr sz="1600">
                <a:solidFill>
                  <a:srgbClr val="403228"/>
                </a:solidFill>
                <a:latin typeface="Libre Baskerville"/>
                <a:ea typeface="Libre Baskerville"/>
                <a:cs typeface="Libre Baskerville"/>
                <a:sym typeface="Libre Baskerville"/>
              </a:defRPr>
            </a:lvl4pPr>
            <a:lvl5pPr marL="2286000" lvl="4" indent="-330200">
              <a:spcBef>
                <a:spcPts val="0"/>
              </a:spcBef>
              <a:spcAft>
                <a:spcPts val="0"/>
              </a:spcAft>
              <a:buClr>
                <a:srgbClr val="926940"/>
              </a:buClr>
              <a:buSzPts val="1600"/>
              <a:buFont typeface="Libre Baskerville"/>
              <a:buChar char="○"/>
              <a:defRPr sz="1600">
                <a:solidFill>
                  <a:srgbClr val="403228"/>
                </a:solidFill>
                <a:latin typeface="Libre Baskerville"/>
                <a:ea typeface="Libre Baskerville"/>
                <a:cs typeface="Libre Baskerville"/>
                <a:sym typeface="Libre Baskerville"/>
              </a:defRPr>
            </a:lvl5pPr>
            <a:lvl6pPr marL="2743200" lvl="5" indent="-330200">
              <a:spcBef>
                <a:spcPts val="0"/>
              </a:spcBef>
              <a:spcAft>
                <a:spcPts val="0"/>
              </a:spcAft>
              <a:buClr>
                <a:srgbClr val="926940"/>
              </a:buClr>
              <a:buSzPts val="1600"/>
              <a:buFont typeface="Libre Baskerville"/>
              <a:buChar char="■"/>
              <a:defRPr sz="1600">
                <a:solidFill>
                  <a:srgbClr val="403228"/>
                </a:solidFill>
                <a:latin typeface="Libre Baskerville"/>
                <a:ea typeface="Libre Baskerville"/>
                <a:cs typeface="Libre Baskerville"/>
                <a:sym typeface="Libre Baskerville"/>
              </a:defRPr>
            </a:lvl6pPr>
            <a:lvl7pPr marL="3200400" lvl="6" indent="-330200">
              <a:spcBef>
                <a:spcPts val="0"/>
              </a:spcBef>
              <a:spcAft>
                <a:spcPts val="0"/>
              </a:spcAft>
              <a:buClr>
                <a:srgbClr val="403228"/>
              </a:buClr>
              <a:buSzPts val="1600"/>
              <a:buFont typeface="Libre Baskerville"/>
              <a:buChar char="●"/>
              <a:defRPr sz="1600">
                <a:solidFill>
                  <a:srgbClr val="403228"/>
                </a:solidFill>
                <a:latin typeface="Libre Baskerville"/>
                <a:ea typeface="Libre Baskerville"/>
                <a:cs typeface="Libre Baskerville"/>
                <a:sym typeface="Libre Baskerville"/>
              </a:defRPr>
            </a:lvl7pPr>
            <a:lvl8pPr marL="3657600" lvl="7" indent="-330200">
              <a:spcBef>
                <a:spcPts val="0"/>
              </a:spcBef>
              <a:spcAft>
                <a:spcPts val="0"/>
              </a:spcAft>
              <a:buClr>
                <a:srgbClr val="403228"/>
              </a:buClr>
              <a:buSzPts val="1600"/>
              <a:buFont typeface="Libre Baskerville"/>
              <a:buChar char="○"/>
              <a:defRPr sz="1600">
                <a:solidFill>
                  <a:srgbClr val="403228"/>
                </a:solidFill>
                <a:latin typeface="Libre Baskerville"/>
                <a:ea typeface="Libre Baskerville"/>
                <a:cs typeface="Libre Baskerville"/>
                <a:sym typeface="Libre Baskerville"/>
              </a:defRPr>
            </a:lvl8pPr>
            <a:lvl9pPr marL="4114800" lvl="8" indent="-330200">
              <a:spcBef>
                <a:spcPts val="0"/>
              </a:spcBef>
              <a:spcAft>
                <a:spcPts val="0"/>
              </a:spcAft>
              <a:buClr>
                <a:srgbClr val="403228"/>
              </a:buClr>
              <a:buSzPts val="1600"/>
              <a:buFont typeface="Libre Baskerville"/>
              <a:buChar char="■"/>
              <a:defRPr sz="1600">
                <a:solidFill>
                  <a:srgbClr val="403228"/>
                </a:solidFill>
                <a:latin typeface="Libre Baskerville"/>
                <a:ea typeface="Libre Baskerville"/>
                <a:cs typeface="Libre Baskerville"/>
                <a:sym typeface="Libre Baskerville"/>
              </a:defRPr>
            </a:lvl9pPr>
          </a:lstStyle>
          <a:p>
            <a:endParaRPr/>
          </a:p>
        </p:txBody>
      </p:sp>
      <p:sp>
        <p:nvSpPr>
          <p:cNvPr id="8" name="Google Shape;8;p1"/>
          <p:cNvSpPr txBox="1">
            <a:spLocks noGrp="1"/>
          </p:cNvSpPr>
          <p:nvPr>
            <p:ph type="sldNum" idx="12"/>
          </p:nvPr>
        </p:nvSpPr>
        <p:spPr>
          <a:xfrm>
            <a:off x="4297650" y="4749901"/>
            <a:ext cx="548700" cy="393600"/>
          </a:xfrm>
          <a:prstGeom prst="rect">
            <a:avLst/>
          </a:prstGeom>
          <a:noFill/>
          <a:ln>
            <a:noFill/>
          </a:ln>
        </p:spPr>
        <p:txBody>
          <a:bodyPr spcFirstLastPara="1" wrap="square" lIns="91425" tIns="91425" rIns="91425" bIns="91425" anchor="t" anchorCtr="0">
            <a:noAutofit/>
          </a:bodyPr>
          <a:lstStyle>
            <a:lvl1pPr lvl="0" algn="ctr">
              <a:buNone/>
              <a:defRPr sz="1200">
                <a:solidFill>
                  <a:srgbClr val="926940"/>
                </a:solidFill>
                <a:latin typeface="Cinzel"/>
                <a:ea typeface="Cinzel"/>
                <a:cs typeface="Cinzel"/>
                <a:sym typeface="Cinzel"/>
              </a:defRPr>
            </a:lvl1pPr>
            <a:lvl2pPr lvl="1" algn="ctr">
              <a:buNone/>
              <a:defRPr sz="1200">
                <a:solidFill>
                  <a:srgbClr val="926940"/>
                </a:solidFill>
                <a:latin typeface="Cinzel"/>
                <a:ea typeface="Cinzel"/>
                <a:cs typeface="Cinzel"/>
                <a:sym typeface="Cinzel"/>
              </a:defRPr>
            </a:lvl2pPr>
            <a:lvl3pPr lvl="2" algn="ctr">
              <a:buNone/>
              <a:defRPr sz="1200">
                <a:solidFill>
                  <a:srgbClr val="926940"/>
                </a:solidFill>
                <a:latin typeface="Cinzel"/>
                <a:ea typeface="Cinzel"/>
                <a:cs typeface="Cinzel"/>
                <a:sym typeface="Cinzel"/>
              </a:defRPr>
            </a:lvl3pPr>
            <a:lvl4pPr lvl="3" algn="ctr">
              <a:buNone/>
              <a:defRPr sz="1200">
                <a:solidFill>
                  <a:srgbClr val="926940"/>
                </a:solidFill>
                <a:latin typeface="Cinzel"/>
                <a:ea typeface="Cinzel"/>
                <a:cs typeface="Cinzel"/>
                <a:sym typeface="Cinzel"/>
              </a:defRPr>
            </a:lvl4pPr>
            <a:lvl5pPr lvl="4" algn="ctr">
              <a:buNone/>
              <a:defRPr sz="1200">
                <a:solidFill>
                  <a:srgbClr val="926940"/>
                </a:solidFill>
                <a:latin typeface="Cinzel"/>
                <a:ea typeface="Cinzel"/>
                <a:cs typeface="Cinzel"/>
                <a:sym typeface="Cinzel"/>
              </a:defRPr>
            </a:lvl5pPr>
            <a:lvl6pPr lvl="5" algn="ctr">
              <a:buNone/>
              <a:defRPr sz="1200">
                <a:solidFill>
                  <a:srgbClr val="926940"/>
                </a:solidFill>
                <a:latin typeface="Cinzel"/>
                <a:ea typeface="Cinzel"/>
                <a:cs typeface="Cinzel"/>
                <a:sym typeface="Cinzel"/>
              </a:defRPr>
            </a:lvl6pPr>
            <a:lvl7pPr lvl="6" algn="ctr">
              <a:buNone/>
              <a:defRPr sz="1200">
                <a:solidFill>
                  <a:srgbClr val="926940"/>
                </a:solidFill>
                <a:latin typeface="Cinzel"/>
                <a:ea typeface="Cinzel"/>
                <a:cs typeface="Cinzel"/>
                <a:sym typeface="Cinzel"/>
              </a:defRPr>
            </a:lvl7pPr>
            <a:lvl8pPr lvl="7" algn="ctr">
              <a:buNone/>
              <a:defRPr sz="1200">
                <a:solidFill>
                  <a:srgbClr val="926940"/>
                </a:solidFill>
                <a:latin typeface="Cinzel"/>
                <a:ea typeface="Cinzel"/>
                <a:cs typeface="Cinzel"/>
                <a:sym typeface="Cinzel"/>
              </a:defRPr>
            </a:lvl8pPr>
            <a:lvl9pPr lvl="8" algn="ctr">
              <a:buNone/>
              <a:defRPr sz="1200">
                <a:solidFill>
                  <a:srgbClr val="926940"/>
                </a:solidFill>
                <a:latin typeface="Cinzel"/>
                <a:ea typeface="Cinzel"/>
                <a:cs typeface="Cinzel"/>
                <a:sym typeface="Cinzel"/>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6" r:id="rId2"/>
  </p:sldLayoutIdLst>
  <p:transition spd="slow">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image" Target="../media/image6.jpe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image" Target="../media/image8.jpeg" /><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10.jpeg" /><Relationship Id="rId2" Type="http://schemas.openxmlformats.org/officeDocument/2006/relationships/image" Target="../media/image9.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3" Type="http://schemas.openxmlformats.org/officeDocument/2006/relationships/image" Target="../media/image11.jpeg" /><Relationship Id="rId2" Type="http://schemas.openxmlformats.org/officeDocument/2006/relationships/image" Target="../media/image9.pn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3" Type="http://schemas.openxmlformats.org/officeDocument/2006/relationships/image" Target="../media/image13.jpeg" /><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3" Type="http://schemas.openxmlformats.org/officeDocument/2006/relationships/image" Target="../media/image14.jpeg" /><Relationship Id="rId2" Type="http://schemas.openxmlformats.org/officeDocument/2006/relationships/image" Target="../media/image12.png" /><Relationship Id="rId1" Type="http://schemas.openxmlformats.org/officeDocument/2006/relationships/slideLayout" Target="../slideLayouts/slideLayout2.xml" /><Relationship Id="rId4" Type="http://schemas.openxmlformats.org/officeDocument/2006/relationships/image" Target="../media/image15.jpeg" /></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microsoft.com/office/2007/relationships/media" Target="../media/media1.mp4" /><Relationship Id="rId1" Type="http://schemas.openxmlformats.org/officeDocument/2006/relationships/video" Target="NULL" TargetMode="External" /><Relationship Id="rId5" Type="http://schemas.openxmlformats.org/officeDocument/2006/relationships/image" Target="../media/image16.png" /><Relationship Id="rId4" Type="http://schemas.openxmlformats.org/officeDocument/2006/relationships/notesSlide" Target="../notesSlides/notesSlide2.xml" /></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video" Target="../media/media2.mp4" /><Relationship Id="rId1" Type="http://schemas.microsoft.com/office/2007/relationships/media" Target="../media/media2.mp4" /><Relationship Id="rId5" Type="http://schemas.openxmlformats.org/officeDocument/2006/relationships/image" Target="../media/image18.png" /><Relationship Id="rId4" Type="http://schemas.openxmlformats.org/officeDocument/2006/relationships/image" Target="../media/image17.png" /></Relationships>
</file>

<file path=ppt/slides/_rels/slide20.xml.rels><?xml version="1.0" encoding="UTF-8" standalone="yes"?>
<Relationships xmlns="http://schemas.openxmlformats.org/package/2006/relationships"><Relationship Id="rId2" Type="http://schemas.openxmlformats.org/officeDocument/2006/relationships/image" Target="../media/image19.jpeg"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Relationship Id="rId2" Type="http://schemas.openxmlformats.org/officeDocument/2006/relationships/image" Target="../media/image19.jpe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3" Type="http://schemas.openxmlformats.org/officeDocument/2006/relationships/image" Target="../media/image21.png" /><Relationship Id="rId2" Type="http://schemas.openxmlformats.org/officeDocument/2006/relationships/image" Target="../media/image20.jpeg" /><Relationship Id="rId1" Type="http://schemas.openxmlformats.org/officeDocument/2006/relationships/slideLayout" Target="../slideLayouts/slideLayout2.xml" /><Relationship Id="rId4" Type="http://schemas.openxmlformats.org/officeDocument/2006/relationships/image" Target="../media/image22.png" /></Relationships>
</file>

<file path=ppt/slides/_rels/slide23.xml.rels><?xml version="1.0" encoding="UTF-8" standalone="yes"?>
<Relationships xmlns="http://schemas.openxmlformats.org/package/2006/relationships"><Relationship Id="rId3" Type="http://schemas.openxmlformats.org/officeDocument/2006/relationships/image" Target="../media/image24.jpeg" /><Relationship Id="rId2" Type="http://schemas.openxmlformats.org/officeDocument/2006/relationships/image" Target="../media/image23.jp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25.jp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4" name="Google Shape;327;p26"/>
          <p:cNvSpPr txBox="1">
            <a:spLocks/>
          </p:cNvSpPr>
          <p:nvPr/>
        </p:nvSpPr>
        <p:spPr>
          <a:xfrm>
            <a:off x="1526705" y="4186167"/>
            <a:ext cx="5841032" cy="105982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5200"/>
              <a:buFont typeface="Oswald Regular"/>
              <a:buNone/>
              <a:defRPr sz="7200" b="0" i="0" u="none" strike="noStrike" cap="none">
                <a:solidFill>
                  <a:schemeClr val="lt1"/>
                </a:solidFill>
                <a:latin typeface="Oswald Regular"/>
                <a:ea typeface="Oswald Regular"/>
                <a:cs typeface="Oswald Regular"/>
                <a:sym typeface="Oswald Regular"/>
              </a:defRPr>
            </a:lvl1pPr>
            <a:lvl2pPr marR="0" lvl="1" algn="l" rtl="0">
              <a:lnSpc>
                <a:spcPct val="100000"/>
              </a:lnSpc>
              <a:spcBef>
                <a:spcPts val="0"/>
              </a:spcBef>
              <a:spcAft>
                <a:spcPts val="0"/>
              </a:spcAft>
              <a:buClr>
                <a:schemeClr val="lt1"/>
              </a:buClr>
              <a:buSzPts val="5200"/>
              <a:buFont typeface="Arial"/>
              <a:buNone/>
              <a:defRPr sz="52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chemeClr val="lt1"/>
              </a:buClr>
              <a:buSzPts val="5200"/>
              <a:buFont typeface="Arial"/>
              <a:buNone/>
              <a:defRPr sz="52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chemeClr val="lt1"/>
              </a:buClr>
              <a:buSzPts val="5200"/>
              <a:buFont typeface="Arial"/>
              <a:buNone/>
              <a:defRPr sz="52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chemeClr val="lt1"/>
              </a:buClr>
              <a:buSzPts val="5200"/>
              <a:buFont typeface="Arial"/>
              <a:buNone/>
              <a:defRPr sz="52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chemeClr val="lt1"/>
              </a:buClr>
              <a:buSzPts val="5200"/>
              <a:buFont typeface="Arial"/>
              <a:buNone/>
              <a:defRPr sz="52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chemeClr val="lt1"/>
              </a:buClr>
              <a:buSzPts val="5200"/>
              <a:buFont typeface="Arial"/>
              <a:buNone/>
              <a:defRPr sz="52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chemeClr val="lt1"/>
              </a:buClr>
              <a:buSzPts val="5200"/>
              <a:buFont typeface="Arial"/>
              <a:buNone/>
              <a:defRPr sz="52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chemeClr val="lt1"/>
              </a:buClr>
              <a:buSzPts val="5200"/>
              <a:buFont typeface="Arial"/>
              <a:buNone/>
              <a:defRPr sz="5200" b="0" i="0" u="none" strike="noStrike" cap="none">
                <a:solidFill>
                  <a:schemeClr val="lt1"/>
                </a:solidFill>
                <a:latin typeface="Arial"/>
                <a:ea typeface="Arial"/>
                <a:cs typeface="Arial"/>
                <a:sym typeface="Arial"/>
              </a:defRPr>
            </a:lvl9pPr>
          </a:lstStyle>
          <a:p>
            <a:pPr algn="ctr"/>
            <a:r>
              <a:rPr lang="fa-IR" sz="2400" b="1" dirty="0">
                <a:solidFill>
                  <a:srgbClr val="FF0000"/>
                </a:solidFill>
                <a:latin typeface="IranNastaliq" panose="02020505000000020003" pitchFamily="18" charset="0"/>
                <a:cs typeface="IranNastaliq" panose="02020505000000020003" pitchFamily="18" charset="0"/>
              </a:rPr>
              <a:t>تحقیق درباره ی جناب اقای بدیع الزمان فروزانفر وجناب اقای سعید نفیسی</a:t>
            </a:r>
          </a:p>
          <a:p>
            <a:pPr algn="ctr"/>
            <a:r>
              <a:rPr lang="fa-IR" sz="2400" b="1" dirty="0">
                <a:solidFill>
                  <a:srgbClr val="FF0000"/>
                </a:solidFill>
                <a:latin typeface="IranNastaliq" panose="02020505000000020003" pitchFamily="18" charset="0"/>
                <a:cs typeface="IranNastaliq" panose="02020505000000020003" pitchFamily="18" charset="0"/>
              </a:rPr>
              <a:t>زمان :حدود  </a:t>
            </a:r>
            <a:r>
              <a:rPr lang="fa-IR" sz="2400" b="1" dirty="0">
                <a:solidFill>
                  <a:srgbClr val="FF0000"/>
                </a:solidFill>
                <a:latin typeface="IranNastaliq" panose="02020505000000020003" pitchFamily="18" charset="0"/>
                <a:cs typeface="EntezareZohoor D8" panose="00000700000000000000" pitchFamily="2" charset="-78"/>
              </a:rPr>
              <a:t>30الی 25</a:t>
            </a:r>
            <a:r>
              <a:rPr lang="fa-IR" sz="2400" b="1" dirty="0">
                <a:solidFill>
                  <a:srgbClr val="FF0000"/>
                </a:solidFill>
                <a:latin typeface="IranNastaliq" panose="02020505000000020003" pitchFamily="18" charset="0"/>
                <a:cs typeface="IranNastaliq" panose="02020505000000020003" pitchFamily="18" charset="0"/>
              </a:rPr>
              <a:t> دقیقه</a:t>
            </a:r>
          </a:p>
          <a:p>
            <a:pPr algn="ctr"/>
            <a:r>
              <a:rPr lang="fa-IR" sz="2400" b="1" dirty="0">
                <a:solidFill>
                  <a:srgbClr val="FF0000"/>
                </a:solidFill>
                <a:latin typeface="IranNastaliq" panose="02020505000000020003" pitchFamily="18" charset="0"/>
                <a:cs typeface="IranNastaliq" panose="02020505000000020003" pitchFamily="18" charset="0"/>
              </a:rPr>
              <a:t>اعضای گروه:اهورا خشایی-ارتین ناظم سلیمی-راستین دوستی-بردیا اصغری –مانی امانپور</a:t>
            </a:r>
          </a:p>
          <a:p>
            <a:pPr algn="ctr"/>
            <a:endParaRPr lang="fa-IR" sz="3200" b="1" dirty="0">
              <a:solidFill>
                <a:srgbClr val="FF0000"/>
              </a:solidFill>
              <a:latin typeface="IranNastaliq" panose="02020505000000020003" pitchFamily="18" charset="0"/>
              <a:cs typeface="IranNastaliq" panose="02020505000000020003" pitchFamily="18" charset="0"/>
            </a:endParaRPr>
          </a:p>
        </p:txBody>
      </p:sp>
      <p:sp>
        <p:nvSpPr>
          <p:cNvPr id="5" name="Google Shape;327;p26"/>
          <p:cNvSpPr txBox="1">
            <a:spLocks/>
          </p:cNvSpPr>
          <p:nvPr/>
        </p:nvSpPr>
        <p:spPr>
          <a:xfrm>
            <a:off x="1651484" y="1842603"/>
            <a:ext cx="5841032" cy="105982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6000"/>
              <a:buFont typeface="Oswald Regular"/>
              <a:buNone/>
              <a:defRPr sz="6000" b="0" i="0" u="none" strike="noStrike" cap="none">
                <a:solidFill>
                  <a:schemeClr val="lt1"/>
                </a:solidFill>
                <a:latin typeface="Oswald Regular"/>
                <a:ea typeface="Oswald Regular"/>
                <a:cs typeface="Oswald Regular"/>
                <a:sym typeface="Oswald Regular"/>
              </a:defRPr>
            </a:lvl1pPr>
            <a:lvl2pPr marR="0" lvl="1" algn="l" rtl="0">
              <a:lnSpc>
                <a:spcPct val="100000"/>
              </a:lnSpc>
              <a:spcBef>
                <a:spcPts val="0"/>
              </a:spcBef>
              <a:spcAft>
                <a:spcPts val="0"/>
              </a:spcAft>
              <a:buClr>
                <a:schemeClr val="lt1"/>
              </a:buClr>
              <a:buSzPts val="4800"/>
              <a:buFont typeface="Arial"/>
              <a:buNone/>
              <a:defRPr sz="4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chemeClr val="lt1"/>
              </a:buClr>
              <a:buSzPts val="4800"/>
              <a:buFont typeface="Arial"/>
              <a:buNone/>
              <a:defRPr sz="4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chemeClr val="lt1"/>
              </a:buClr>
              <a:buSzPts val="4800"/>
              <a:buFont typeface="Arial"/>
              <a:buNone/>
              <a:defRPr sz="4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chemeClr val="lt1"/>
              </a:buClr>
              <a:buSzPts val="4800"/>
              <a:buFont typeface="Arial"/>
              <a:buNone/>
              <a:defRPr sz="4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chemeClr val="lt1"/>
              </a:buClr>
              <a:buSzPts val="4800"/>
              <a:buFont typeface="Arial"/>
              <a:buNone/>
              <a:defRPr sz="4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chemeClr val="lt1"/>
              </a:buClr>
              <a:buSzPts val="4800"/>
              <a:buFont typeface="Arial"/>
              <a:buNone/>
              <a:defRPr sz="4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chemeClr val="lt1"/>
              </a:buClr>
              <a:buSzPts val="4800"/>
              <a:buFont typeface="Arial"/>
              <a:buNone/>
              <a:defRPr sz="4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chemeClr val="lt1"/>
              </a:buClr>
              <a:buSzPts val="4800"/>
              <a:buFont typeface="Arial"/>
              <a:buNone/>
              <a:defRPr sz="4800" b="0" i="0" u="none" strike="noStrike" cap="none">
                <a:solidFill>
                  <a:schemeClr val="lt1"/>
                </a:solidFill>
                <a:latin typeface="Arial"/>
                <a:ea typeface="Arial"/>
                <a:cs typeface="Arial"/>
                <a:sym typeface="Arial"/>
              </a:defRPr>
            </a:lvl9pPr>
          </a:lstStyle>
          <a:p>
            <a:r>
              <a:rPr lang="fa-IR" sz="9600" dirty="0">
                <a:solidFill>
                  <a:srgbClr val="002060"/>
                </a:solidFill>
                <a:latin typeface="IranNastaliq" panose="02020505000000020003" pitchFamily="18" charset="0"/>
                <a:cs typeface="IranNastaliq" panose="02020505000000020003" pitchFamily="18" charset="0"/>
              </a:rPr>
              <a:t>گروه تحقیقاتی زیرو</a:t>
            </a:r>
          </a:p>
        </p:txBody>
      </p:sp>
      <p:sp>
        <p:nvSpPr>
          <p:cNvPr id="8" name="Footer Placeholder 2"/>
          <p:cNvSpPr txBox="1">
            <a:spLocks/>
          </p:cNvSpPr>
          <p:nvPr/>
        </p:nvSpPr>
        <p:spPr>
          <a:xfrm rot="16200000">
            <a:off x="-1776321" y="3077555"/>
            <a:ext cx="3766763" cy="36512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800" b="1" dirty="0">
                <a:latin typeface="Adobe Devanagari" panose="02040503050201020203" pitchFamily="18" charset="0"/>
                <a:cs typeface="Adobe Devanagari" panose="02040503050201020203" pitchFamily="18" charset="0"/>
              </a:rPr>
              <a:t>www.</a:t>
            </a:r>
            <a:r>
              <a:rPr lang="en-US" sz="2800" b="1" dirty="0">
                <a:solidFill>
                  <a:schemeClr val="accent6">
                    <a:lumMod val="50000"/>
                  </a:schemeClr>
                </a:solidFill>
                <a:latin typeface="Adobe Devanagari" panose="02040503050201020203" pitchFamily="18" charset="0"/>
                <a:cs typeface="Adobe Devanagari" panose="02040503050201020203" pitchFamily="18" charset="0"/>
              </a:rPr>
              <a:t>ziro</a:t>
            </a:r>
            <a:r>
              <a:rPr lang="en-US" sz="2800" b="1" dirty="0">
                <a:latin typeface="Adobe Devanagari" panose="02040503050201020203" pitchFamily="18" charset="0"/>
                <a:cs typeface="Adobe Devanagari" panose="02040503050201020203" pitchFamily="18" charset="0"/>
              </a:rPr>
              <a:t>.code.blog</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a:t>
            </a:fld>
            <a:endParaRPr lang="en"/>
          </a:p>
        </p:txBody>
      </p:sp>
      <p:sp>
        <p:nvSpPr>
          <p:cNvPr id="3" name="Rectangle 2"/>
          <p:cNvSpPr/>
          <p:nvPr/>
        </p:nvSpPr>
        <p:spPr>
          <a:xfrm>
            <a:off x="296008" y="1165012"/>
            <a:ext cx="8847992" cy="3293209"/>
          </a:xfrm>
          <a:prstGeom prst="rect">
            <a:avLst/>
          </a:prstGeom>
        </p:spPr>
        <p:txBody>
          <a:bodyPr wrap="square">
            <a:spAutoFit/>
          </a:bodyPr>
          <a:lstStyle/>
          <a:p>
            <a:pPr algn="ctr"/>
            <a:r>
              <a:rPr lang="fa-IR" sz="12000" dirty="0">
                <a:latin typeface="Urdu Typesetting" panose="03020402040406030203" pitchFamily="66" charset="-78"/>
                <a:cs typeface="Urdu Typesetting" panose="03020402040406030203" pitchFamily="66" charset="-78"/>
              </a:rPr>
              <a:t>بسمه الله الرحمن الرحیم</a:t>
            </a:r>
          </a:p>
          <a:p>
            <a:endParaRPr lang="en-US" sz="8800" dirty="0">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06082658"/>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5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8" dur="2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2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a:t>
            </a:fld>
            <a:endParaRPr lang="en"/>
          </a:p>
        </p:txBody>
      </p:sp>
      <p:sp>
        <p:nvSpPr>
          <p:cNvPr id="6" name="TextBox 5"/>
          <p:cNvSpPr txBox="1"/>
          <p:nvPr/>
        </p:nvSpPr>
        <p:spPr>
          <a:xfrm>
            <a:off x="2684783" y="205482"/>
            <a:ext cx="6113124" cy="8710077"/>
          </a:xfrm>
          <a:prstGeom prst="rect">
            <a:avLst/>
          </a:prstGeom>
          <a:noFill/>
        </p:spPr>
        <p:txBody>
          <a:bodyPr wrap="square" rtlCol="0">
            <a:spAutoFit/>
          </a:bodyPr>
          <a:lstStyle/>
          <a:p>
            <a:pPr algn="ctr"/>
            <a:r>
              <a:rPr lang="fa-IR" sz="4000" dirty="0">
                <a:latin typeface="Arabic Typesetting" panose="03020402040406030203" pitchFamily="66" charset="-78"/>
                <a:cs typeface="Arabic Typesetting" panose="03020402040406030203" pitchFamily="66" charset="-78"/>
              </a:rPr>
              <a:t>استاد بدیع الزمان فروزانفر</a:t>
            </a:r>
          </a:p>
          <a:p>
            <a:pPr algn="ctr"/>
            <a:r>
              <a:rPr lang="fa-IR" sz="4000" dirty="0">
                <a:latin typeface="Arabic Typesetting" panose="03020402040406030203" pitchFamily="66" charset="-78"/>
                <a:cs typeface="Arabic Typesetting" panose="03020402040406030203" pitchFamily="66" charset="-78"/>
              </a:rPr>
              <a:t>محمدحسین بشرویه‌ای، معروف به بدیع‌الزمان فروزانفر، فرزند آقا شیخ علی بشرویه‌ای، در سال ۱۲۷۶ خورشیدی در یک خانوادهٔ اهل علم و دانش</a:t>
            </a:r>
          </a:p>
          <a:p>
            <a:pPr algn="ctr"/>
            <a:r>
              <a:rPr lang="fa-IR" sz="4000" dirty="0">
                <a:latin typeface="Arabic Typesetting" panose="03020402040406030203" pitchFamily="66" charset="-78"/>
                <a:cs typeface="Arabic Typesetting" panose="03020402040406030203" pitchFamily="66" charset="-78"/>
              </a:rPr>
              <a:t>در بشرویه، از شهرهای خراسان، به دنیا آمد</a:t>
            </a:r>
          </a:p>
          <a:p>
            <a:pPr algn="ctr"/>
            <a:r>
              <a:rPr lang="fa-IR" sz="4000" dirty="0">
                <a:latin typeface="Arabic Typesetting" panose="03020402040406030203" pitchFamily="66" charset="-78"/>
                <a:cs typeface="Arabic Typesetting" panose="03020402040406030203" pitchFamily="66" charset="-78"/>
              </a:rPr>
              <a:t>پدر وی، آقا شیخ علی بشرویه‌ای، از بزرگان منطقهٔ بشرویه و از شعرای دورهٔ مشروطه بود</a:t>
            </a:r>
          </a:p>
          <a:p>
            <a:pPr algn="ctr"/>
            <a:endParaRPr lang="fa-IR" sz="4000" dirty="0">
              <a:latin typeface="Arabic Typesetting" panose="03020402040406030203" pitchFamily="66" charset="-78"/>
              <a:cs typeface="Arabic Typesetting" panose="03020402040406030203" pitchFamily="66" charset="-78"/>
            </a:endParaRPr>
          </a:p>
          <a:p>
            <a:pPr algn="ctr"/>
            <a:endParaRPr lang="fa-IR" sz="4000" dirty="0">
              <a:latin typeface="Arabic Typesetting" panose="03020402040406030203" pitchFamily="66" charset="-78"/>
              <a:cs typeface="Arabic Typesetting" panose="03020402040406030203" pitchFamily="66" charset="-78"/>
            </a:endParaRPr>
          </a:p>
          <a:p>
            <a:pPr algn="ctr"/>
            <a:endParaRPr lang="fa-IR" sz="4000" dirty="0">
              <a:latin typeface="Arabic Typesetting" panose="03020402040406030203" pitchFamily="66" charset="-78"/>
              <a:cs typeface="Arabic Typesetting" panose="03020402040406030203" pitchFamily="66" charset="-78"/>
            </a:endParaRPr>
          </a:p>
          <a:p>
            <a:pPr algn="ctr"/>
            <a:endParaRPr lang="fa-IR" sz="4000" dirty="0">
              <a:latin typeface="Arabic Typesetting" panose="03020402040406030203" pitchFamily="66" charset="-78"/>
              <a:cs typeface="Arabic Typesetting" panose="03020402040406030203" pitchFamily="66" charset="-78"/>
            </a:endParaRPr>
          </a:p>
          <a:p>
            <a:pPr algn="ctr"/>
            <a:endParaRPr lang="fa-IR" sz="4000" dirty="0">
              <a:latin typeface="Arabic Typesetting" panose="03020402040406030203" pitchFamily="66" charset="-78"/>
              <a:cs typeface="Arabic Typesetting" panose="03020402040406030203" pitchFamily="66" charset="-78"/>
            </a:endParaRPr>
          </a:p>
          <a:p>
            <a:pPr algn="ctr"/>
            <a:endParaRPr lang="fa-IR" sz="4000" dirty="0">
              <a:latin typeface="Arabic Typesetting" panose="03020402040406030203" pitchFamily="66" charset="-78"/>
              <a:cs typeface="Arabic Typesetting" panose="03020402040406030203" pitchFamily="66" charset="-78"/>
            </a:endParaRPr>
          </a:p>
          <a:p>
            <a:pPr algn="ctr"/>
            <a:endParaRPr lang="en-US" sz="4000" dirty="0">
              <a:latin typeface="Arabic Typesetting" panose="03020402040406030203" pitchFamily="66" charset="-78"/>
              <a:cs typeface="Arabic Typesetting" panose="03020402040406030203" pitchFamily="66" charset="-78"/>
            </a:endParaRPr>
          </a:p>
        </p:txBody>
      </p:sp>
      <p:pic>
        <p:nvPicPr>
          <p:cNvPr id="7" name="Picture 6"/>
          <p:cNvPicPr>
            <a:picLocks noChangeAspect="1"/>
          </p:cNvPicPr>
          <p:nvPr/>
        </p:nvPicPr>
        <p:blipFill>
          <a:blip r:embed="rId2"/>
          <a:stretch>
            <a:fillRect/>
          </a:stretch>
        </p:blipFill>
        <p:spPr>
          <a:xfrm>
            <a:off x="274175" y="563053"/>
            <a:ext cx="2419427" cy="3649351"/>
          </a:xfrm>
          <a:prstGeom prst="rect">
            <a:avLst/>
          </a:prstGeom>
        </p:spPr>
      </p:pic>
      <p:pic>
        <p:nvPicPr>
          <p:cNvPr id="8" name="Picture 7"/>
          <p:cNvPicPr>
            <a:picLocks noChangeAspect="1"/>
          </p:cNvPicPr>
          <p:nvPr/>
        </p:nvPicPr>
        <p:blipFill>
          <a:blip r:embed="rId3"/>
          <a:stretch>
            <a:fillRect/>
          </a:stretch>
        </p:blipFill>
        <p:spPr>
          <a:xfrm>
            <a:off x="441789" y="914400"/>
            <a:ext cx="2075380" cy="2938409"/>
          </a:xfrm>
          <a:prstGeom prst="rect">
            <a:avLst/>
          </a:prstGeom>
        </p:spPr>
      </p:pic>
      <p:sp>
        <p:nvSpPr>
          <p:cNvPr id="3" name="TextBox 2"/>
          <p:cNvSpPr txBox="1"/>
          <p:nvPr/>
        </p:nvSpPr>
        <p:spPr>
          <a:xfrm>
            <a:off x="8455631" y="4749901"/>
            <a:ext cx="585627" cy="315259"/>
          </a:xfrm>
          <a:prstGeom prst="rect">
            <a:avLst/>
          </a:prstGeom>
          <a:noFill/>
        </p:spPr>
        <p:txBody>
          <a:bodyPr wrap="square" rtlCol="0">
            <a:spAutoFit/>
          </a:bodyPr>
          <a:lstStyle/>
          <a:p>
            <a:r>
              <a:rPr lang="en-US" dirty="0"/>
              <a:t>A</a:t>
            </a:r>
          </a:p>
        </p:txBody>
      </p:sp>
    </p:spTree>
    <p:extLst>
      <p:ext uri="{BB962C8B-B14F-4D97-AF65-F5344CB8AC3E}">
        <p14:creationId xmlns:p14="http://schemas.microsoft.com/office/powerpoint/2010/main" val="745471035"/>
      </p:ext>
    </p:extLst>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a:t>
            </a:fld>
            <a:endParaRPr lang="en"/>
          </a:p>
        </p:txBody>
      </p:sp>
      <p:sp>
        <p:nvSpPr>
          <p:cNvPr id="5" name="TextBox 4"/>
          <p:cNvSpPr txBox="1"/>
          <p:nvPr/>
        </p:nvSpPr>
        <p:spPr>
          <a:xfrm>
            <a:off x="82193" y="472611"/>
            <a:ext cx="8887147" cy="4401205"/>
          </a:xfrm>
          <a:prstGeom prst="rect">
            <a:avLst/>
          </a:prstGeom>
          <a:noFill/>
        </p:spPr>
        <p:txBody>
          <a:bodyPr wrap="square" rtlCol="0">
            <a:spAutoFit/>
          </a:bodyPr>
          <a:lstStyle/>
          <a:p>
            <a:pPr algn="ctr"/>
            <a:r>
              <a:rPr lang="fa-IR" sz="4000" dirty="0">
                <a:latin typeface="Arabic Typesetting" panose="03020402040406030203" pitchFamily="66" charset="-78"/>
                <a:cs typeface="Arabic Typesetting" panose="03020402040406030203" pitchFamily="66" charset="-78"/>
              </a:rPr>
              <a:t>مقدمات علوم را در زادگاه خود آموخت و آنگاه راهی مشهد شد و از محضر استادان ادبِ حوزهٔ خراسان، همچون ادیب نیشابوری و‍ ادیب پیشاوری، بهره برد. حدود سال ۱۳۰۰ خورشیدی به تهران رفت و تحصیلات خود را در مدرسهٔ سپهسالار ادامه داد و چندی حجره‌ای در مسجد سپهسالار داشت. در جوانی در همان مدرسه به تدریس پرداخت و چندی بعد در سال ۱۳۰۵ به سِمَت معلمیِ دارالفنون و دارالمعلمین عالی منصوب شد. در سال ۱۳۱۳ به معاونت دانشکدهٔ معقول و منقول (الهیاتِ) دانشگاه تهران منصوب شد.</a:t>
            </a:r>
            <a:endParaRPr lang="en-US" sz="4000"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57980168"/>
      </p:ext>
    </p:extLst>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a:t>
            </a:fld>
            <a:endParaRPr lang="en"/>
          </a:p>
        </p:txBody>
      </p:sp>
      <p:pic>
        <p:nvPicPr>
          <p:cNvPr id="3" name="Picture 2"/>
          <p:cNvPicPr>
            <a:picLocks noChangeAspect="1"/>
          </p:cNvPicPr>
          <p:nvPr/>
        </p:nvPicPr>
        <p:blipFill>
          <a:blip r:embed="rId2"/>
          <a:stretch>
            <a:fillRect/>
          </a:stretch>
        </p:blipFill>
        <p:spPr>
          <a:xfrm>
            <a:off x="537005" y="878154"/>
            <a:ext cx="2152075" cy="3243353"/>
          </a:xfrm>
          <a:prstGeom prst="rect">
            <a:avLst/>
          </a:prstGeom>
        </p:spPr>
      </p:pic>
      <p:sp>
        <p:nvSpPr>
          <p:cNvPr id="4" name="TextBox 3"/>
          <p:cNvSpPr txBox="1"/>
          <p:nvPr/>
        </p:nvSpPr>
        <p:spPr>
          <a:xfrm>
            <a:off x="2689081" y="215757"/>
            <a:ext cx="6331630" cy="5016758"/>
          </a:xfrm>
          <a:prstGeom prst="rect">
            <a:avLst/>
          </a:prstGeom>
          <a:noFill/>
        </p:spPr>
        <p:txBody>
          <a:bodyPr wrap="square" rtlCol="0">
            <a:spAutoFit/>
          </a:bodyPr>
          <a:lstStyle/>
          <a:p>
            <a:pPr algn="ctr"/>
            <a:r>
              <a:rPr lang="fa-IR" sz="3200" dirty="0">
                <a:latin typeface="Arabic Typesetting" panose="03020402040406030203" pitchFamily="66" charset="-78"/>
                <a:cs typeface="Arabic Typesetting" panose="03020402040406030203" pitchFamily="66" charset="-78"/>
              </a:rPr>
              <a:t>در سال ۱۳۱۴ هیئت ممیزهٔ دانشگاه تهران، مرکب از نصرالله تقوی، علی‌اکبر دهخدا و ولی‌الله نصر، تألیف ارزندهٔ او به نام تحقیق در زندگانی مولانا جلال‌الدین بلخی را ارزیابی و به او گواهی‌نامهٔ دکتری اعطا کرد. به استناد این گواهی‌نامه، در همان سال، به سِمَت استادیِ دانش‌سرای عالی و دانشکده‌های ادبیات و معقول و منقولِ دانشگاه تهران منصوب شد. در سال ۱۳۲۳، بر اساس رأی شورای استادان، به ریاست دانشکدهٔ معقول و منقول برگزیده شد و تا سال ۱۳۴۶ در این سِمَت باقی بود. از ابتدای تأسیس دورهٔ دکتریِ ادبیات فارسی در دانشگاه تهران، تدریس در دورهٔ دکتری را به عهده گرفت و برنامهٔ این دوره را پایه‌گذاری کرد</a:t>
            </a:r>
            <a:endParaRPr lang="en-US" sz="3200" dirty="0">
              <a:latin typeface="Arabic Typesetting" panose="03020402040406030203" pitchFamily="66" charset="-78"/>
              <a:cs typeface="Arabic Typesetting" panose="03020402040406030203" pitchFamily="66" charset="-78"/>
            </a:endParaRPr>
          </a:p>
        </p:txBody>
      </p:sp>
      <p:pic>
        <p:nvPicPr>
          <p:cNvPr id="2050" name="Picture 2" descr="https://upload.wikimedia.org/wikipedia/commons/thumb/1/12/Foruzanfar.jpg/200px-Foruzanf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368" y="1191802"/>
            <a:ext cx="1849349" cy="2619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797652"/>
      </p:ext>
    </p:extLst>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6</a:t>
            </a:fld>
            <a:endParaRPr lang="en"/>
          </a:p>
        </p:txBody>
      </p:sp>
      <p:sp>
        <p:nvSpPr>
          <p:cNvPr id="5" name="TextBox 4"/>
          <p:cNvSpPr txBox="1"/>
          <p:nvPr/>
        </p:nvSpPr>
        <p:spPr>
          <a:xfrm>
            <a:off x="595901" y="349321"/>
            <a:ext cx="8137133" cy="4524315"/>
          </a:xfrm>
          <a:prstGeom prst="rect">
            <a:avLst/>
          </a:prstGeom>
          <a:noFill/>
        </p:spPr>
        <p:txBody>
          <a:bodyPr wrap="square" rtlCol="0">
            <a:spAutoFit/>
          </a:bodyPr>
          <a:lstStyle/>
          <a:p>
            <a:pPr algn="ctr"/>
            <a:r>
              <a:rPr lang="fa-IR" sz="3600" dirty="0">
                <a:latin typeface="Arabic Typesetting" panose="03020402040406030203" pitchFamily="66" charset="-78"/>
                <a:cs typeface="Arabic Typesetting" panose="03020402040406030203" pitchFamily="66" charset="-78"/>
              </a:rPr>
              <a:t>سخن و سخنوران</a:t>
            </a:r>
          </a:p>
          <a:p>
            <a:pPr algn="ctr"/>
            <a:r>
              <a:rPr lang="fa-IR" sz="3600" dirty="0">
                <a:latin typeface="Arabic Typesetting" panose="03020402040406030203" pitchFamily="66" charset="-78"/>
                <a:cs typeface="Arabic Typesetting" panose="03020402040406030203" pitchFamily="66" charset="-78"/>
              </a:rPr>
              <a:t>اثر برجستهٔ فروزانفر، سرمشقی برای تحقیق در تاریخ ادبیات ایران، و دریچه‌ای به نقد شعر فارسی بود. این کتاب فروزانفر، ضمن آنکه سنت دیرینهٔ تذکره‌نویسی در ادبیات فارسی را در نظر داشته، راهگشای تحقیقات نوین در تاریخ ادبیات ایران بوده‌است. قبل از نشر این تذکرهٔ تحقیقی و انتقادی، عالی‌ترین اثری که بعنوان تاریخ ادبی تحت عنوان معمول تاریخ شعرا عرضه می‌شد، مجموعهٔ تقریرات درسی میرزا محمدحسین خان ذکاءالملک بود که هرچند در جای خود آکنده از نکات جالب بود، اما از دیدگاه علمی بر هیچ مبنای متّفَقٌ‌علیهِ مقبولی مبتنی نبود.</a:t>
            </a:r>
            <a:endParaRPr lang="en-US" sz="3600" dirty="0">
              <a:latin typeface="Arabic Typesetting" panose="03020402040406030203" pitchFamily="66" charset="-78"/>
              <a:cs typeface="Arabic Typesetting" panose="03020402040406030203" pitchFamily="66" charset="-78"/>
            </a:endParaRPr>
          </a:p>
        </p:txBody>
      </p:sp>
      <p:sp>
        <p:nvSpPr>
          <p:cNvPr id="3" name="TextBox 2"/>
          <p:cNvSpPr txBox="1"/>
          <p:nvPr/>
        </p:nvSpPr>
        <p:spPr>
          <a:xfrm>
            <a:off x="8455631" y="4873636"/>
            <a:ext cx="575353" cy="307777"/>
          </a:xfrm>
          <a:prstGeom prst="rect">
            <a:avLst/>
          </a:prstGeom>
          <a:noFill/>
        </p:spPr>
        <p:txBody>
          <a:bodyPr wrap="square" rtlCol="0">
            <a:spAutoFit/>
          </a:bodyPr>
          <a:lstStyle/>
          <a:p>
            <a:r>
              <a:rPr lang="en-US" dirty="0"/>
              <a:t>AR</a:t>
            </a:r>
          </a:p>
        </p:txBody>
      </p:sp>
    </p:spTree>
    <p:extLst>
      <p:ext uri="{BB962C8B-B14F-4D97-AF65-F5344CB8AC3E}">
        <p14:creationId xmlns:p14="http://schemas.microsoft.com/office/powerpoint/2010/main" val="439218643"/>
      </p:ext>
    </p:extLst>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7</a:t>
            </a:fld>
            <a:endParaRPr lang="en"/>
          </a:p>
        </p:txBody>
      </p:sp>
      <p:sp>
        <p:nvSpPr>
          <p:cNvPr id="3" name="TextBox 2"/>
          <p:cNvSpPr txBox="1"/>
          <p:nvPr/>
        </p:nvSpPr>
        <p:spPr>
          <a:xfrm>
            <a:off x="2260314" y="462336"/>
            <a:ext cx="6482994" cy="4401205"/>
          </a:xfrm>
          <a:prstGeom prst="rect">
            <a:avLst/>
          </a:prstGeom>
          <a:noFill/>
        </p:spPr>
        <p:txBody>
          <a:bodyPr wrap="square" rtlCol="0">
            <a:spAutoFit/>
          </a:bodyPr>
          <a:lstStyle/>
          <a:p>
            <a:pPr algn="ctr"/>
            <a:r>
              <a:rPr lang="fa-IR" sz="4000" dirty="0">
                <a:latin typeface="Arabic Typesetting" panose="03020402040406030203" pitchFamily="66" charset="-78"/>
                <a:cs typeface="Arabic Typesetting" panose="03020402040406030203" pitchFamily="66" charset="-78"/>
              </a:rPr>
              <a:t>اثر فروزانفر کار تازه‌ای بود و بلافاصله بعد از نشر، مورد توجه و تحسین اهل نظر واقع شد و کسانی چون محمد قزوینی، محمدعلی فروغی و مینورسکی جزو اولین کسانی بودند که کار او را ستودند. پژوهش‌های بعدی درزمینهٔ تاریخ ادبیات ایران، و شاخص‌تر از همه، تاریخ ادبیات در ایران، تألیف ذبیح‌الله صفا از کتاب سخن و سخنوران تأثیر پذیرفته‌اند</a:t>
            </a:r>
            <a:r>
              <a:rPr lang="fa-IR" sz="4000" dirty="0"/>
              <a:t>.</a:t>
            </a:r>
            <a:endParaRPr lang="en-US" sz="4000" dirty="0"/>
          </a:p>
        </p:txBody>
      </p:sp>
      <p:pic>
        <p:nvPicPr>
          <p:cNvPr id="4" name="Picture 3"/>
          <p:cNvPicPr>
            <a:picLocks noChangeAspect="1"/>
          </p:cNvPicPr>
          <p:nvPr/>
        </p:nvPicPr>
        <p:blipFill>
          <a:blip r:embed="rId2"/>
          <a:stretch>
            <a:fillRect/>
          </a:stretch>
        </p:blipFill>
        <p:spPr>
          <a:xfrm>
            <a:off x="318497" y="1113639"/>
            <a:ext cx="1941817" cy="2472042"/>
          </a:xfrm>
          <a:prstGeom prst="rect">
            <a:avLst/>
          </a:prstGeom>
        </p:spPr>
      </p:pic>
      <p:pic>
        <p:nvPicPr>
          <p:cNvPr id="3074" name="Picture 2" descr="مشخصات، قیمت و خرید کتاب سخن و سخنوران اثر بدیع الزمان فروزانفر | دیجی‌کالا"/>
          <p:cNvPicPr>
            <a:picLocks noChangeAspect="1" noChangeArrowheads="1"/>
          </p:cNvPicPr>
          <p:nvPr/>
        </p:nvPicPr>
        <p:blipFill rotWithShape="1">
          <a:blip r:embed="rId3">
            <a:extLst>
              <a:ext uri="{28A0092B-C50C-407E-A947-70E740481C1C}">
                <a14:useLocalDpi xmlns:a14="http://schemas.microsoft.com/office/drawing/2010/main" val="0"/>
              </a:ext>
            </a:extLst>
          </a:blip>
          <a:srcRect l="17772" t="5267" r="17329" b="2922"/>
          <a:stretch/>
        </p:blipFill>
        <p:spPr bwMode="auto">
          <a:xfrm>
            <a:off x="462337" y="1325366"/>
            <a:ext cx="1654139" cy="2054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5370135"/>
      </p:ext>
    </p:extLst>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8</a:t>
            </a:fld>
            <a:endParaRPr lang="en"/>
          </a:p>
        </p:txBody>
      </p:sp>
      <p:sp>
        <p:nvSpPr>
          <p:cNvPr id="3" name="Rectangle 2"/>
          <p:cNvSpPr/>
          <p:nvPr/>
        </p:nvSpPr>
        <p:spPr>
          <a:xfrm>
            <a:off x="-154112" y="127038"/>
            <a:ext cx="9400854" cy="4524315"/>
          </a:xfrm>
          <a:prstGeom prst="rect">
            <a:avLst/>
          </a:prstGeom>
        </p:spPr>
        <p:txBody>
          <a:bodyPr wrap="square">
            <a:spAutoFit/>
          </a:bodyPr>
          <a:lstStyle/>
          <a:p>
            <a:pPr algn="ctr"/>
            <a:r>
              <a:rPr lang="fa-IR" sz="3600" dirty="0">
                <a:latin typeface="Arabic Typesetting" panose="03020402040406030203" pitchFamily="66" charset="-78"/>
                <a:cs typeface="Arabic Typesetting" panose="03020402040406030203" pitchFamily="66" charset="-78"/>
              </a:rPr>
              <a:t>اما آنچه نام فروزانفر را بر تارک تحقیقات ادبی و عرفانی نشاند، شیفتگی او به نبوغ ادبی شگرف مولوی جلال‌الدین محمد بلخی، و تلاش ۴۰ سالهٔ او در کار تحقیق پیرامون آثار و اندیشهٔ مولوی بود. رساله در احوال مولانا طلیعه‌ای از مطالعات فروزانفر دربارهٔ مولوی بود که طی چهل سال با تألیف کتاب‌های مآخذ قصص و تمثیلات مثنوی، احادیث مثنوی، تصحیح دیوان کبیر (کلیات شمس) و شرح مثنوی شریف ادامه یافت. همچنین رساله در شرح احوال عطار، تصحیح معارف بهاء ولد، معارف برهان‌الدین محقق و ترجمهٔ رسالهٔ قشیریه را گام‌های جنبیِ او در راه شناخت افراد و آثار مؤثر بر تکوین شخصیت و آثار مولوی دانسته‌اند.</a:t>
            </a:r>
            <a:endParaRPr lang="en-US" sz="3600"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902365807"/>
      </p:ext>
    </p:extLst>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9</a:t>
            </a:fld>
            <a:endParaRPr lang="en"/>
          </a:p>
        </p:txBody>
      </p:sp>
      <p:sp>
        <p:nvSpPr>
          <p:cNvPr id="3" name="Rectangle 2"/>
          <p:cNvSpPr/>
          <p:nvPr/>
        </p:nvSpPr>
        <p:spPr>
          <a:xfrm>
            <a:off x="659631" y="526314"/>
            <a:ext cx="7824738" cy="4739759"/>
          </a:xfrm>
          <a:prstGeom prst="rect">
            <a:avLst/>
          </a:prstGeom>
        </p:spPr>
        <p:txBody>
          <a:bodyPr wrap="square">
            <a:spAutoFit/>
          </a:bodyPr>
          <a:lstStyle/>
          <a:p>
            <a:pPr algn="ctr"/>
            <a:r>
              <a:rPr lang="fa-IR" sz="3200" dirty="0"/>
              <a:t>. </a:t>
            </a:r>
            <a:r>
              <a:rPr lang="fa-IR" sz="3200" dirty="0">
                <a:latin typeface="Arabic Typesetting" panose="03020402040406030203" pitchFamily="66" charset="-78"/>
                <a:cs typeface="Arabic Typesetting" panose="03020402040406030203" pitchFamily="66" charset="-78"/>
              </a:rPr>
              <a:t>فروزانفر در جستجوی یک مبنای علمی برای شرح مثنوی، تصحیح انتقادیِ آثار خود مولوی و آنچه را در میان منابع الهام او شامل معارف بهاء ولد، معارف برهان‌الدین محقق و مقالات شمس تبریزی می‌شد در این زمینه بر هر کار دیگر مقدم شمرد. کتاب فیه مافیه را که مجموعهٔ گفتارهای مولوی در مجالس خاص بود تصحیح کرد و با تعلیقات جامع و بایسته نشر نمود. معارف برهان محقق را ــ هرچند ظاهراً برمبنای یک نسخهٔ خطی ناقص ــ با تعلیقات محققانه و با مقدمه و فهرست‌های دقیق طبع نمود، معارف بهاء ولد را، که خود مولوی فواید والدش می‌خواند، در دو جزء جداگانه با تحقیقات عالمانه منتشر ساخت. مقالات شمس را هم ظاهراً از روی چند نسخهٔ عکسی که در اختیار داشت مقابله کرد، اما مجال طبع و تصحیح نهائی آن را نیافت.</a:t>
            </a:r>
          </a:p>
          <a:p>
            <a:endParaRPr lang="fa-IR" dirty="0"/>
          </a:p>
        </p:txBody>
      </p:sp>
      <p:sp>
        <p:nvSpPr>
          <p:cNvPr id="4" name="TextBox 3"/>
          <p:cNvSpPr txBox="1"/>
          <p:nvPr/>
        </p:nvSpPr>
        <p:spPr>
          <a:xfrm>
            <a:off x="8671388" y="4749901"/>
            <a:ext cx="595901" cy="307777"/>
          </a:xfrm>
          <a:prstGeom prst="rect">
            <a:avLst/>
          </a:prstGeom>
          <a:noFill/>
        </p:spPr>
        <p:txBody>
          <a:bodyPr wrap="square" rtlCol="0">
            <a:spAutoFit/>
          </a:bodyPr>
          <a:lstStyle/>
          <a:p>
            <a:r>
              <a:rPr lang="en-US" dirty="0"/>
              <a:t>RA</a:t>
            </a:r>
          </a:p>
        </p:txBody>
      </p:sp>
    </p:spTree>
    <p:extLst>
      <p:ext uri="{BB962C8B-B14F-4D97-AF65-F5344CB8AC3E}">
        <p14:creationId xmlns:p14="http://schemas.microsoft.com/office/powerpoint/2010/main" val="2414064458"/>
      </p:ext>
    </p:extLst>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10</a:t>
            </a:fld>
            <a:endParaRPr lang="en"/>
          </a:p>
        </p:txBody>
      </p:sp>
      <p:pic>
        <p:nvPicPr>
          <p:cNvPr id="3" name="Picture 2"/>
          <p:cNvPicPr>
            <a:picLocks noChangeAspect="1"/>
          </p:cNvPicPr>
          <p:nvPr/>
        </p:nvPicPr>
        <p:blipFill>
          <a:blip r:embed="rId2"/>
          <a:stretch>
            <a:fillRect/>
          </a:stretch>
        </p:blipFill>
        <p:spPr>
          <a:xfrm>
            <a:off x="239054" y="744590"/>
            <a:ext cx="2152075" cy="3243353"/>
          </a:xfrm>
          <a:prstGeom prst="rect">
            <a:avLst/>
          </a:prstGeom>
        </p:spPr>
      </p:pic>
      <p:pic>
        <p:nvPicPr>
          <p:cNvPr id="1026" name="Picture 2" descr="سعید نفیسی - ویکی‌پدیا، دانشنامهٔ آزاد"/>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417" y="1037690"/>
            <a:ext cx="1869897" cy="26610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49666" y="344480"/>
            <a:ext cx="1530849" cy="400110"/>
          </a:xfrm>
          <a:prstGeom prst="rect">
            <a:avLst/>
          </a:prstGeom>
          <a:noFill/>
        </p:spPr>
        <p:txBody>
          <a:bodyPr wrap="square" rtlCol="0">
            <a:spAutoFit/>
          </a:bodyPr>
          <a:lstStyle/>
          <a:p>
            <a:r>
              <a:rPr lang="fa-IR" sz="2000" dirty="0">
                <a:cs typeface="B Baran" panose="00000400000000000000" pitchFamily="2" charset="-78"/>
              </a:rPr>
              <a:t>دکتر سعید نفیسی</a:t>
            </a:r>
            <a:endParaRPr lang="en-US" sz="2000" dirty="0">
              <a:cs typeface="B Baran" panose="00000400000000000000" pitchFamily="2" charset="-78"/>
            </a:endParaRPr>
          </a:p>
        </p:txBody>
      </p:sp>
      <p:sp>
        <p:nvSpPr>
          <p:cNvPr id="6" name="TextBox 5"/>
          <p:cNvSpPr txBox="1"/>
          <p:nvPr/>
        </p:nvSpPr>
        <p:spPr>
          <a:xfrm>
            <a:off x="2542492" y="344480"/>
            <a:ext cx="5304215" cy="4524315"/>
          </a:xfrm>
          <a:prstGeom prst="rect">
            <a:avLst/>
          </a:prstGeom>
          <a:noFill/>
        </p:spPr>
        <p:txBody>
          <a:bodyPr wrap="square" rtlCol="0">
            <a:spAutoFit/>
          </a:bodyPr>
          <a:lstStyle/>
          <a:p>
            <a:pPr algn="ctr"/>
            <a:r>
              <a:rPr lang="fa-IR" sz="3200" dirty="0">
                <a:latin typeface="Arabic Typesetting" panose="03020402040406030203" pitchFamily="66" charset="-78"/>
                <a:cs typeface="Arabic Typesetting" panose="03020402040406030203" pitchFamily="66" charset="-78"/>
              </a:rPr>
              <a:t>سعید نفیسی فرزند میرزا علی‌ اکبر خان ناظم‌ ا لاطبا و از نوادگان حکیم  برهان‏ الدین نفیس، فرزند عوض كرمانى، صاحب «شرح اسباب» بود. سعید نفیسی در خرداد سال  1274</a:t>
            </a:r>
          </a:p>
          <a:p>
            <a:pPr algn="ctr"/>
            <a:r>
              <a:rPr lang="fa-IR" sz="3200" dirty="0">
                <a:latin typeface="Arabic Typesetting" panose="03020402040406030203" pitchFamily="66" charset="-78"/>
                <a:cs typeface="Arabic Typesetting" panose="03020402040406030203" pitchFamily="66" charset="-78"/>
              </a:rPr>
              <a:t>در تهران متولد شد</a:t>
            </a:r>
          </a:p>
          <a:p>
            <a:pPr algn="ctr"/>
            <a:r>
              <a:rPr lang="fa-IR" sz="3200" dirty="0">
                <a:latin typeface="Arabic Typesetting" panose="03020402040406030203" pitchFamily="66" charset="-78"/>
                <a:cs typeface="Arabic Typesetting" panose="03020402040406030203" pitchFamily="66" charset="-78"/>
              </a:rPr>
              <a:t>تحصیلات ابتدایی را در مدرسه «شرف» و تحصیلات متوسطه را در مدرسه «علمیه» گذراند. در پانزده سالگی برای ادامهه تحصیل به اروپا رفت و در سوئیس و فرانسه به تحصیل پرداخت</a:t>
            </a:r>
          </a:p>
        </p:txBody>
      </p:sp>
    </p:spTree>
    <p:extLst>
      <p:ext uri="{BB962C8B-B14F-4D97-AF65-F5344CB8AC3E}">
        <p14:creationId xmlns:p14="http://schemas.microsoft.com/office/powerpoint/2010/main" val="2656757604"/>
      </p:ext>
    </p:extLst>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11</a:t>
            </a:fld>
            <a:endParaRPr lang="en"/>
          </a:p>
        </p:txBody>
      </p:sp>
      <p:sp>
        <p:nvSpPr>
          <p:cNvPr id="3" name="TextBox 2"/>
          <p:cNvSpPr txBox="1"/>
          <p:nvPr/>
        </p:nvSpPr>
        <p:spPr>
          <a:xfrm>
            <a:off x="416103" y="328773"/>
            <a:ext cx="8311793" cy="4031873"/>
          </a:xfrm>
          <a:prstGeom prst="rect">
            <a:avLst/>
          </a:prstGeom>
          <a:noFill/>
        </p:spPr>
        <p:txBody>
          <a:bodyPr wrap="square" rtlCol="0">
            <a:spAutoFit/>
          </a:bodyPr>
          <a:lstStyle/>
          <a:p>
            <a:pPr algn="ctr"/>
            <a:r>
              <a:rPr lang="fa-IR" sz="3200" dirty="0">
                <a:latin typeface="Arabic Typesetting" panose="03020402040406030203" pitchFamily="66" charset="-78"/>
                <a:cs typeface="Arabic Typesetting" panose="03020402040406030203" pitchFamily="66" charset="-78"/>
              </a:rPr>
              <a:t>در دبیرستان‌های «اقدسیه» و «سن‏لویى» تهران به تدریس زبان فرانسه پرداخت و در مدارس «علوم سیاسی»، «دارالفنون»، «عالی تجارت» و «صنعتی» مشغول تدریس شد. سپس در وزارت فواید عامه به کار پرداخت.</a:t>
            </a:r>
          </a:p>
          <a:p>
            <a:pPr algn="ctr"/>
            <a:r>
              <a:rPr lang="fa-IR" sz="3200" dirty="0">
                <a:latin typeface="Arabic Typesetting" panose="03020402040406030203" pitchFamily="66" charset="-78"/>
                <a:cs typeface="Arabic Typesetting" panose="03020402040406030203" pitchFamily="66" charset="-78"/>
              </a:rPr>
              <a:t>در سال 1297 به گروه نویسندگان مجله «دانشکده» پیوست و مدت یک سال با آن مجله همکاری کرد. در سال 1308 به خدمت وزارت فرهنگ درآمد و مدتى مدیر مجله «فلاحت و تجارت»، سردبیر مجله ادبی «پرتو» و مدیر و نویسنده مجله‏ «شرق» شد. نفیسى سفرهایی به کشورهای افغانستان، مصر و لبنان کرد و در دانشگاه‌های کابل، قاهره و سن‏ژوزف به تدریس پرداخت.</a:t>
            </a:r>
            <a:endParaRPr lang="en-US" sz="3200"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917569648"/>
      </p:ext>
    </p:extLst>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12</a:t>
            </a:fld>
            <a:endParaRPr lang="en"/>
          </a:p>
        </p:txBody>
      </p:sp>
      <p:sp>
        <p:nvSpPr>
          <p:cNvPr id="4" name="TextBox 3"/>
          <p:cNvSpPr txBox="1"/>
          <p:nvPr/>
        </p:nvSpPr>
        <p:spPr>
          <a:xfrm>
            <a:off x="8568647" y="4749901"/>
            <a:ext cx="503434" cy="307777"/>
          </a:xfrm>
          <a:prstGeom prst="rect">
            <a:avLst/>
          </a:prstGeom>
          <a:noFill/>
        </p:spPr>
        <p:txBody>
          <a:bodyPr wrap="square" rtlCol="0">
            <a:spAutoFit/>
          </a:bodyPr>
          <a:lstStyle/>
          <a:p>
            <a:r>
              <a:rPr lang="en-US" dirty="0"/>
              <a:t>BA</a:t>
            </a:r>
          </a:p>
        </p:txBody>
      </p:sp>
      <p:sp>
        <p:nvSpPr>
          <p:cNvPr id="5" name="TextBox 4"/>
          <p:cNvSpPr txBox="1"/>
          <p:nvPr/>
        </p:nvSpPr>
        <p:spPr>
          <a:xfrm>
            <a:off x="226031" y="422386"/>
            <a:ext cx="8846050" cy="4524315"/>
          </a:xfrm>
          <a:prstGeom prst="rect">
            <a:avLst/>
          </a:prstGeom>
          <a:noFill/>
        </p:spPr>
        <p:txBody>
          <a:bodyPr wrap="square" rtlCol="0">
            <a:spAutoFit/>
          </a:bodyPr>
          <a:lstStyle/>
          <a:p>
            <a:pPr algn="ctr"/>
            <a:r>
              <a:rPr lang="fa-IR" sz="3200" dirty="0">
                <a:latin typeface="Arabic Typesetting" panose="03020402040406030203" pitchFamily="66" charset="-78"/>
                <a:cs typeface="Arabic Typesetting" panose="03020402040406030203" pitchFamily="66" charset="-78"/>
              </a:rPr>
              <a:t>استاد نفیسی با نشریات زیادی؛ همچون پیام نو، ارمغان، دانشکده ادبیات، آینده، مهر، نامه فرهنگستان، مردم شناسی، یادگار، شفق، سالنامه دنیا، تقدٌم،  همکاری نزدیک داشت. نفیسی پس از تجربه ارشاد، آفتاب، اطلاعات، عصرجدید و ستاره ایران، سردبیری وطن را پذیرفت.</a:t>
            </a:r>
          </a:p>
          <a:p>
            <a:pPr algn="ctr"/>
            <a:r>
              <a:rPr lang="fa-IR" sz="3200" dirty="0">
                <a:latin typeface="Arabic Typesetting" panose="03020402040406030203" pitchFamily="66" charset="-78"/>
                <a:cs typeface="Arabic Typesetting" panose="03020402040406030203" pitchFamily="66" charset="-78"/>
              </a:rPr>
              <a:t>استاد نفیسی از دوران کودکی با بزرگان ادب آن زمان آشنا شد. بزرگانی همچون ملک الشعرای بهار، عارف قزوینی، میرزاده عشقی، ادیب الممالک فراهانی، آصف الممالک کرمانی، وقارالسلطنه شیرازی، میرزا محمد نجات خراسانی، محمدمهدی میرزا مرآت­السلطان کرمانشاهی، حاج عبدالحمید ملک الکلامی  کردستانی و دیگر بزرگان ادب فارسی که با پدر وی مراوده داشتند. به گفتۀ خود استاد، همین امر سبب شد که در آغاز کار به محیط ادبی تهران وارد شود و  ذوق فطری وی پرورش یابد و بر تجاربش افزوده گردد.</a:t>
            </a:r>
            <a:endParaRPr lang="en-US" sz="3200"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165031359"/>
      </p:ext>
    </p:extLst>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a:xfrm>
            <a:off x="-548700" y="4082081"/>
            <a:ext cx="548700" cy="393600"/>
          </a:xfrm>
        </p:spPr>
        <p:txBody>
          <a:bodyPr/>
          <a:lstStyle/>
          <a:p>
            <a:pPr marL="0" lvl="0" indent="0" algn="ctr" rtl="0">
              <a:spcBef>
                <a:spcPts val="0"/>
              </a:spcBef>
              <a:spcAft>
                <a:spcPts val="0"/>
              </a:spcAft>
              <a:buNone/>
            </a:pPr>
            <a:endParaRPr lang="en" dirty="0"/>
          </a:p>
        </p:txBody>
      </p:sp>
      <p:sp>
        <p:nvSpPr>
          <p:cNvPr id="3" name="Rectangle 2"/>
          <p:cNvSpPr/>
          <p:nvPr/>
        </p:nvSpPr>
        <p:spPr>
          <a:xfrm>
            <a:off x="-71919" y="205484"/>
            <a:ext cx="9349484" cy="4832092"/>
          </a:xfrm>
          <a:prstGeom prst="rect">
            <a:avLst/>
          </a:prstGeom>
        </p:spPr>
        <p:txBody>
          <a:bodyPr wrap="square">
            <a:spAutoFit/>
          </a:bodyPr>
          <a:lstStyle/>
          <a:p>
            <a:pPr algn="ctr"/>
            <a:r>
              <a:rPr lang="fa-IR" sz="2800" b="1" dirty="0">
                <a:latin typeface="Arabic Typesetting" panose="03020402040406030203" pitchFamily="66" charset="-78"/>
                <a:cs typeface="Arabic Typesetting" panose="03020402040406030203" pitchFamily="66" charset="-78"/>
              </a:rPr>
              <a:t>وی از بنیانگذاران مکتب نثر دانشگاهی است که از جمله ویژگی این نثر پیراستگی عبارات در لفظ و معنا بوده، به طوری که نویسنده می­کوشید، اندیشه خود را چنان ساده بیان کند که عبارات او از هر گونه پیچیدگی دور بماند و به جای زیورهای بیهوده لفظی، از استحکام دستوری بهره بگیرد. نفیسی را معمار نثر جدید معاصر ایران نامیده‌اند و این تبحر و چیرگی، ناشی از احاطه کامل وی به زبان‌های یونانی، لاتین، فرانسه، روسی، اردو، پشتو، عربی و فارسی می‌باشد. ترجمه‌های کم نظیر استاد از زبان‌های بیگانه دارای معروفیت خاصی می‌باشد. بزرگترین خدمت استاد به زبان و ادب و فرهنگ فارسی، تصحیح و تنقیح متون قدیمی است که از گوشه‌های کتابخانه‌های جهان بیرون کشیده و روی آنها با جدیت تمام کار کرده و به صورت کتاب عرضه داشته است.او در طی سال­های زندگی خویش به نمایندگی ایران در «نمایشگاه هنر و معماری باستان شناسی هفت هزار ساله ایران» در پاریس، عضویت هیئت رئیسه «بیست و پنجمین کنگره خاورشناسان» در مسکو، نمایندگی ایران در مراسم «هزاره فردوسی» در اتحاد جماهیر شوروی، عضویت «شورای فرهنگی سلطنتی»، عضویت  «هیئت امنای کتابخانه پهلوی» انتخاب شد و «نشان درجه اول علمی»، «نشان سپاس درجه اول»، «نشان علمی افغانستان» و جایزه بهترین کتاب سال را  دریافت کرد.</a:t>
            </a:r>
          </a:p>
        </p:txBody>
      </p:sp>
    </p:spTree>
    <p:extLst>
      <p:ext uri="{BB962C8B-B14F-4D97-AF65-F5344CB8AC3E}">
        <p14:creationId xmlns:p14="http://schemas.microsoft.com/office/powerpoint/2010/main" val="3304624534"/>
      </p:ext>
    </p:extLst>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14</a:t>
            </a:fld>
            <a:endParaRPr lang="en"/>
          </a:p>
        </p:txBody>
      </p:sp>
      <p:pic>
        <p:nvPicPr>
          <p:cNvPr id="3" name="Picture 2"/>
          <p:cNvPicPr>
            <a:picLocks noChangeAspect="1"/>
          </p:cNvPicPr>
          <p:nvPr/>
        </p:nvPicPr>
        <p:blipFill>
          <a:blip r:embed="rId2"/>
          <a:stretch>
            <a:fillRect/>
          </a:stretch>
        </p:blipFill>
        <p:spPr>
          <a:xfrm>
            <a:off x="341795" y="929525"/>
            <a:ext cx="2152075" cy="3243353"/>
          </a:xfrm>
          <a:prstGeom prst="rect">
            <a:avLst/>
          </a:prstGeom>
        </p:spPr>
      </p:pic>
      <p:sp>
        <p:nvSpPr>
          <p:cNvPr id="4" name="Rectangle 3"/>
          <p:cNvSpPr/>
          <p:nvPr/>
        </p:nvSpPr>
        <p:spPr>
          <a:xfrm>
            <a:off x="2507196" y="843041"/>
            <a:ext cx="6113124" cy="3416320"/>
          </a:xfrm>
          <a:prstGeom prst="rect">
            <a:avLst/>
          </a:prstGeom>
        </p:spPr>
        <p:txBody>
          <a:bodyPr wrap="square">
            <a:spAutoFit/>
          </a:bodyPr>
          <a:lstStyle/>
          <a:p>
            <a:pPr algn="ctr"/>
            <a:r>
              <a:rPr lang="fa-IR" sz="3600" b="1" dirty="0">
                <a:latin typeface="Arabic Typesetting" panose="03020402040406030203" pitchFamily="66" charset="-78"/>
                <a:cs typeface="Arabic Typesetting" panose="03020402040406030203" pitchFamily="66" charset="-78"/>
              </a:rPr>
              <a:t>بخشی از گنجینۀ استاد، ۱۵۴ جلد کتاب از ۱۰ تا دوهزار صفحه را شامل می­شود. ۴۵ هزار جلد کتاب شخصاً توسط استاد نفیسی تفکیک و به مراکز مختلف دنیا</a:t>
            </a:r>
          </a:p>
          <a:p>
            <a:pPr algn="ctr"/>
            <a:r>
              <a:rPr lang="fa-IR" sz="3600" b="1" dirty="0">
                <a:latin typeface="Arabic Typesetting" panose="03020402040406030203" pitchFamily="66" charset="-78"/>
                <a:cs typeface="Arabic Typesetting" panose="03020402040406030203" pitchFamily="66" charset="-78"/>
              </a:rPr>
              <a:t>و نیز هفت­هزار نسخۀ خطی به کتابخانۀ مرکزی دانشگاه تهران اهداء شده است. کتابهایی نیز در موررد ایران و ممالک خارجی به وزارت امور خارجه اهداء    شده   است.</a:t>
            </a:r>
            <a:endParaRPr lang="en-US" sz="3600" b="1" dirty="0">
              <a:latin typeface="Arabic Typesetting" panose="03020402040406030203" pitchFamily="66" charset="-78"/>
              <a:cs typeface="Arabic Typesetting" panose="03020402040406030203" pitchFamily="66" charset="-78"/>
            </a:endParaRPr>
          </a:p>
        </p:txBody>
      </p:sp>
      <p:pic>
        <p:nvPicPr>
          <p:cNvPr id="2050" name="Picture 2" descr="100088_p-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611" y="1222625"/>
            <a:ext cx="1890446" cy="2630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3672430"/>
      </p:ext>
    </p:extLst>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15</a:t>
            </a:fld>
            <a:endParaRPr lang="en"/>
          </a:p>
        </p:txBody>
      </p:sp>
      <p:sp>
        <p:nvSpPr>
          <p:cNvPr id="3" name="TextBox 2"/>
          <p:cNvSpPr txBox="1"/>
          <p:nvPr/>
        </p:nvSpPr>
        <p:spPr>
          <a:xfrm>
            <a:off x="8517276" y="4881204"/>
            <a:ext cx="626724" cy="307777"/>
          </a:xfrm>
          <a:prstGeom prst="rect">
            <a:avLst/>
          </a:prstGeom>
          <a:noFill/>
        </p:spPr>
        <p:txBody>
          <a:bodyPr wrap="square" rtlCol="0">
            <a:spAutoFit/>
          </a:bodyPr>
          <a:lstStyle/>
          <a:p>
            <a:r>
              <a:rPr lang="en-US" dirty="0"/>
              <a:t>MA</a:t>
            </a:r>
          </a:p>
        </p:txBody>
      </p:sp>
      <p:sp>
        <p:nvSpPr>
          <p:cNvPr id="4" name="Rectangle 3"/>
          <p:cNvSpPr/>
          <p:nvPr/>
        </p:nvSpPr>
        <p:spPr>
          <a:xfrm>
            <a:off x="1304576" y="995362"/>
            <a:ext cx="6534848" cy="2554545"/>
          </a:xfrm>
          <a:prstGeom prst="rect">
            <a:avLst/>
          </a:prstGeom>
        </p:spPr>
        <p:txBody>
          <a:bodyPr wrap="square">
            <a:spAutoFit/>
          </a:bodyPr>
          <a:lstStyle/>
          <a:p>
            <a:pPr algn="ctr"/>
            <a:r>
              <a:rPr lang="fa-IR" sz="4000" b="1" dirty="0">
                <a:latin typeface="Arabic Typesetting" panose="03020402040406030203" pitchFamily="66" charset="-78"/>
                <a:cs typeface="Arabic Typesetting" panose="03020402040406030203" pitchFamily="66" charset="-78"/>
              </a:rPr>
              <a:t> انجمن آثار و مفاخر فرهنگی به پاس سال‌ها خدمات علمی و فرهنگی وی، طی برگزاری مراسم بزرگداشتی در ۲۴ دی ماه ۱۳۸۵ ایشان را به عنوان یکی از  مفاخر ایران زمین معرفی کرد و لوح تقدیری به خانواده استاد اهدا نمود.</a:t>
            </a:r>
            <a:endParaRPr lang="en-US" sz="4000" b="1"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779390691"/>
      </p:ext>
    </p:extLst>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16</a:t>
            </a:fld>
            <a:endParaRPr lang="en"/>
          </a:p>
        </p:txBody>
      </p:sp>
      <p:pic>
        <p:nvPicPr>
          <p:cNvPr id="3" name="Picture 2"/>
          <p:cNvPicPr>
            <a:picLocks noChangeAspect="1"/>
          </p:cNvPicPr>
          <p:nvPr/>
        </p:nvPicPr>
        <p:blipFill>
          <a:blip r:embed="rId2"/>
          <a:stretch>
            <a:fillRect/>
          </a:stretch>
        </p:blipFill>
        <p:spPr>
          <a:xfrm>
            <a:off x="1201423" y="1"/>
            <a:ext cx="6741153" cy="5143500"/>
          </a:xfrm>
          <a:prstGeom prst="rect">
            <a:avLst/>
          </a:prstGeom>
        </p:spPr>
      </p:pic>
      <p:pic>
        <p:nvPicPr>
          <p:cNvPr id="3074" name="Picture 2" descr="از «شاه شتر قربانی» تا پالوده خوری در باب همایون وهتل دوپاری - اسکان نيوز"/>
          <p:cNvPicPr>
            <a:picLocks noChangeAspect="1" noChangeArrowheads="1"/>
          </p:cNvPicPr>
          <p:nvPr/>
        </p:nvPicPr>
        <p:blipFill rotWithShape="1">
          <a:blip r:embed="rId3">
            <a:extLst>
              <a:ext uri="{28A0092B-C50C-407E-A947-70E740481C1C}">
                <a14:useLocalDpi xmlns:a14="http://schemas.microsoft.com/office/drawing/2010/main" val="0"/>
              </a:ext>
            </a:extLst>
          </a:blip>
          <a:srcRect l="912" t="28634" r="-912" b="11425"/>
          <a:stretch/>
        </p:blipFill>
        <p:spPr bwMode="auto">
          <a:xfrm>
            <a:off x="1500027" y="285297"/>
            <a:ext cx="6215865" cy="3834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4072266"/>
      </p:ext>
    </p:extLst>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17</a:t>
            </a:fld>
            <a:endParaRPr lang="en"/>
          </a:p>
        </p:txBody>
      </p:sp>
      <p:pic>
        <p:nvPicPr>
          <p:cNvPr id="3" name="Picture 2"/>
          <p:cNvPicPr>
            <a:picLocks noChangeAspect="1"/>
          </p:cNvPicPr>
          <p:nvPr/>
        </p:nvPicPr>
        <p:blipFill>
          <a:blip r:embed="rId2"/>
          <a:stretch>
            <a:fillRect/>
          </a:stretch>
        </p:blipFill>
        <p:spPr>
          <a:xfrm>
            <a:off x="1523736" y="295050"/>
            <a:ext cx="6096528" cy="4651651"/>
          </a:xfrm>
          <a:prstGeom prst="rect">
            <a:avLst/>
          </a:prstGeom>
        </p:spPr>
      </p:pic>
      <p:pic>
        <p:nvPicPr>
          <p:cNvPr id="4102" name="Picture 6" descr="سعید نفیسی - ویکی‌ادبیات"/>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4695" y="575354"/>
            <a:ext cx="2148791" cy="3417122"/>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نفس نفیسی ایستاد | ایران آنلاین"/>
          <p:cNvPicPr>
            <a:picLocks noChangeAspect="1" noChangeArrowheads="1"/>
          </p:cNvPicPr>
          <p:nvPr/>
        </p:nvPicPr>
        <p:blipFill rotWithShape="1">
          <a:blip r:embed="rId4">
            <a:extLst>
              <a:ext uri="{28A0092B-C50C-407E-A947-70E740481C1C}">
                <a14:useLocalDpi xmlns:a14="http://schemas.microsoft.com/office/drawing/2010/main" val="0"/>
              </a:ext>
            </a:extLst>
          </a:blip>
          <a:srcRect l="1345" t="204" r="-1345" b="8427"/>
          <a:stretch/>
        </p:blipFill>
        <p:spPr bwMode="auto">
          <a:xfrm>
            <a:off x="3913486" y="575355"/>
            <a:ext cx="3517921" cy="3413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953568"/>
      </p:ext>
    </p:extLst>
  </p:cSld>
  <p:clrMapOvr>
    <a:masterClrMapping/>
  </p:clrMapOvr>
  <p:transition spd="slow">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8" name="Google Shape;238;p31"/>
          <p:cNvSpPr txBox="1">
            <a:spLocks noGrp="1"/>
          </p:cNvSpPr>
          <p:nvPr>
            <p:ph type="sldNum" idx="12"/>
          </p:nvPr>
        </p:nvSpPr>
        <p:spPr>
          <a:xfrm>
            <a:off x="4297650" y="4749901"/>
            <a:ext cx="548700" cy="393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18</a:t>
            </a:fld>
            <a:endParaRPr/>
          </a:p>
        </p:txBody>
      </p:sp>
      <p:sp>
        <p:nvSpPr>
          <p:cNvPr id="7" name="Google Shape;251;p33"/>
          <p:cNvSpPr/>
          <p:nvPr/>
        </p:nvSpPr>
        <p:spPr>
          <a:xfrm>
            <a:off x="1017143" y="380145"/>
            <a:ext cx="6986426" cy="4756322"/>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403228">
              <a:alpha val="21150"/>
            </a:srgbClr>
          </a:solidFill>
          <a:ln w="9525" cap="flat" cmpd="sng">
            <a:solidFill>
              <a:srgbClr val="1D1D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Footer Placeholder 2"/>
          <p:cNvSpPr txBox="1">
            <a:spLocks/>
          </p:cNvSpPr>
          <p:nvPr/>
        </p:nvSpPr>
        <p:spPr>
          <a:xfrm rot="16200000">
            <a:off x="-1673099" y="2453934"/>
            <a:ext cx="3546935" cy="36512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800" b="1" dirty="0">
                <a:solidFill>
                  <a:schemeClr val="accent6">
                    <a:lumMod val="75000"/>
                  </a:schemeClr>
                </a:solidFill>
                <a:latin typeface="Adobe Devanagari" panose="02040503050201020203" pitchFamily="18" charset="0"/>
                <a:cs typeface="Adobe Devanagari" panose="02040503050201020203" pitchFamily="18" charset="0"/>
              </a:rPr>
              <a:t>www.ziro.code.blog</a:t>
            </a:r>
          </a:p>
        </p:txBody>
      </p:sp>
      <p:sp>
        <p:nvSpPr>
          <p:cNvPr id="16" name="Google Shape;247;p33"/>
          <p:cNvSpPr txBox="1">
            <a:spLocks/>
          </p:cNvSpPr>
          <p:nvPr/>
        </p:nvSpPr>
        <p:spPr>
          <a:xfrm rot="828">
            <a:off x="835200" y="-249551"/>
            <a:ext cx="7473600" cy="735834"/>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3600"/>
              <a:buFont typeface="Kodchasan Medium"/>
              <a:buNone/>
              <a:defRPr sz="7200" b="0" i="0" u="none" strike="noStrike" cap="none">
                <a:solidFill>
                  <a:schemeClr val="accent1"/>
                </a:solidFill>
                <a:latin typeface="Kodchasan Medium"/>
                <a:ea typeface="Kodchasan Medium"/>
                <a:cs typeface="Kodchasan Medium"/>
                <a:sym typeface="Kodchasan Medium"/>
              </a:defRPr>
            </a:lvl1pPr>
            <a:lvl2pPr marR="0" lvl="1" algn="ctr" rtl="0">
              <a:lnSpc>
                <a:spcPct val="100000"/>
              </a:lnSpc>
              <a:spcBef>
                <a:spcPts val="0"/>
              </a:spcBef>
              <a:spcAft>
                <a:spcPts val="0"/>
              </a:spcAft>
              <a:buClr>
                <a:schemeClr val="dk1"/>
              </a:buClr>
              <a:buSzPts val="3600"/>
              <a:buFont typeface="Kodchasan Medium"/>
              <a:buNone/>
              <a:defRPr sz="3600" b="0" i="0" u="none" strike="noStrike" cap="none">
                <a:solidFill>
                  <a:schemeClr val="dk1"/>
                </a:solidFill>
                <a:latin typeface="Kodchasan Medium"/>
                <a:ea typeface="Kodchasan Medium"/>
                <a:cs typeface="Kodchasan Medium"/>
                <a:sym typeface="Kodchasan Medium"/>
              </a:defRPr>
            </a:lvl2pPr>
            <a:lvl3pPr marR="0" lvl="2" algn="ctr" rtl="0">
              <a:lnSpc>
                <a:spcPct val="100000"/>
              </a:lnSpc>
              <a:spcBef>
                <a:spcPts val="0"/>
              </a:spcBef>
              <a:spcAft>
                <a:spcPts val="0"/>
              </a:spcAft>
              <a:buClr>
                <a:schemeClr val="dk1"/>
              </a:buClr>
              <a:buSzPts val="3600"/>
              <a:buFont typeface="Kodchasan Medium"/>
              <a:buNone/>
              <a:defRPr sz="3600" b="0" i="0" u="none" strike="noStrike" cap="none">
                <a:solidFill>
                  <a:schemeClr val="dk1"/>
                </a:solidFill>
                <a:latin typeface="Kodchasan Medium"/>
                <a:ea typeface="Kodchasan Medium"/>
                <a:cs typeface="Kodchasan Medium"/>
                <a:sym typeface="Kodchasan Medium"/>
              </a:defRPr>
            </a:lvl3pPr>
            <a:lvl4pPr marR="0" lvl="3" algn="ctr" rtl="0">
              <a:lnSpc>
                <a:spcPct val="100000"/>
              </a:lnSpc>
              <a:spcBef>
                <a:spcPts val="0"/>
              </a:spcBef>
              <a:spcAft>
                <a:spcPts val="0"/>
              </a:spcAft>
              <a:buClr>
                <a:schemeClr val="dk1"/>
              </a:buClr>
              <a:buSzPts val="3600"/>
              <a:buFont typeface="Kodchasan Medium"/>
              <a:buNone/>
              <a:defRPr sz="3600" b="0" i="0" u="none" strike="noStrike" cap="none">
                <a:solidFill>
                  <a:schemeClr val="dk1"/>
                </a:solidFill>
                <a:latin typeface="Kodchasan Medium"/>
                <a:ea typeface="Kodchasan Medium"/>
                <a:cs typeface="Kodchasan Medium"/>
                <a:sym typeface="Kodchasan Medium"/>
              </a:defRPr>
            </a:lvl4pPr>
            <a:lvl5pPr marR="0" lvl="4" algn="ctr" rtl="0">
              <a:lnSpc>
                <a:spcPct val="100000"/>
              </a:lnSpc>
              <a:spcBef>
                <a:spcPts val="0"/>
              </a:spcBef>
              <a:spcAft>
                <a:spcPts val="0"/>
              </a:spcAft>
              <a:buClr>
                <a:schemeClr val="dk1"/>
              </a:buClr>
              <a:buSzPts val="3600"/>
              <a:buFont typeface="Kodchasan Medium"/>
              <a:buNone/>
              <a:defRPr sz="3600" b="0" i="0" u="none" strike="noStrike" cap="none">
                <a:solidFill>
                  <a:schemeClr val="dk1"/>
                </a:solidFill>
                <a:latin typeface="Kodchasan Medium"/>
                <a:ea typeface="Kodchasan Medium"/>
                <a:cs typeface="Kodchasan Medium"/>
                <a:sym typeface="Kodchasan Medium"/>
              </a:defRPr>
            </a:lvl5pPr>
            <a:lvl6pPr marR="0" lvl="5" algn="ctr" rtl="0">
              <a:lnSpc>
                <a:spcPct val="100000"/>
              </a:lnSpc>
              <a:spcBef>
                <a:spcPts val="0"/>
              </a:spcBef>
              <a:spcAft>
                <a:spcPts val="0"/>
              </a:spcAft>
              <a:buClr>
                <a:schemeClr val="dk1"/>
              </a:buClr>
              <a:buSzPts val="3600"/>
              <a:buFont typeface="Kodchasan Medium"/>
              <a:buNone/>
              <a:defRPr sz="3600" b="0" i="0" u="none" strike="noStrike" cap="none">
                <a:solidFill>
                  <a:schemeClr val="dk1"/>
                </a:solidFill>
                <a:latin typeface="Kodchasan Medium"/>
                <a:ea typeface="Kodchasan Medium"/>
                <a:cs typeface="Kodchasan Medium"/>
                <a:sym typeface="Kodchasan Medium"/>
              </a:defRPr>
            </a:lvl6pPr>
            <a:lvl7pPr marR="0" lvl="6" algn="ctr" rtl="0">
              <a:lnSpc>
                <a:spcPct val="100000"/>
              </a:lnSpc>
              <a:spcBef>
                <a:spcPts val="0"/>
              </a:spcBef>
              <a:spcAft>
                <a:spcPts val="0"/>
              </a:spcAft>
              <a:buClr>
                <a:schemeClr val="dk1"/>
              </a:buClr>
              <a:buSzPts val="3600"/>
              <a:buFont typeface="Kodchasan Medium"/>
              <a:buNone/>
              <a:defRPr sz="3600" b="0" i="0" u="none" strike="noStrike" cap="none">
                <a:solidFill>
                  <a:schemeClr val="dk1"/>
                </a:solidFill>
                <a:latin typeface="Kodchasan Medium"/>
                <a:ea typeface="Kodchasan Medium"/>
                <a:cs typeface="Kodchasan Medium"/>
                <a:sym typeface="Kodchasan Medium"/>
              </a:defRPr>
            </a:lvl7pPr>
            <a:lvl8pPr marR="0" lvl="7" algn="ctr" rtl="0">
              <a:lnSpc>
                <a:spcPct val="100000"/>
              </a:lnSpc>
              <a:spcBef>
                <a:spcPts val="0"/>
              </a:spcBef>
              <a:spcAft>
                <a:spcPts val="0"/>
              </a:spcAft>
              <a:buClr>
                <a:schemeClr val="dk1"/>
              </a:buClr>
              <a:buSzPts val="3600"/>
              <a:buFont typeface="Kodchasan Medium"/>
              <a:buNone/>
              <a:defRPr sz="3600" b="0" i="0" u="none" strike="noStrike" cap="none">
                <a:solidFill>
                  <a:schemeClr val="dk1"/>
                </a:solidFill>
                <a:latin typeface="Kodchasan Medium"/>
                <a:ea typeface="Kodchasan Medium"/>
                <a:cs typeface="Kodchasan Medium"/>
                <a:sym typeface="Kodchasan Medium"/>
              </a:defRPr>
            </a:lvl8pPr>
            <a:lvl9pPr marR="0" lvl="8" algn="ctr" rtl="0">
              <a:lnSpc>
                <a:spcPct val="100000"/>
              </a:lnSpc>
              <a:spcBef>
                <a:spcPts val="0"/>
              </a:spcBef>
              <a:spcAft>
                <a:spcPts val="0"/>
              </a:spcAft>
              <a:buClr>
                <a:schemeClr val="dk1"/>
              </a:buClr>
              <a:buSzPts val="3600"/>
              <a:buFont typeface="Kodchasan Medium"/>
              <a:buNone/>
              <a:defRPr sz="3600" b="0" i="0" u="none" strike="noStrike" cap="none">
                <a:solidFill>
                  <a:schemeClr val="dk1"/>
                </a:solidFill>
                <a:latin typeface="Kodchasan Medium"/>
                <a:ea typeface="Kodchasan Medium"/>
                <a:cs typeface="Kodchasan Medium"/>
                <a:sym typeface="Kodchasan Medium"/>
              </a:defRPr>
            </a:lvl9pPr>
          </a:lstStyle>
          <a:p>
            <a:pPr algn="ctr" rtl="1"/>
            <a:r>
              <a:rPr lang="en-US" sz="2400" b="1" dirty="0">
                <a:solidFill>
                  <a:schemeClr val="accent6"/>
                </a:solidFill>
                <a:latin typeface="IRANSans" panose="02040503050201020203" pitchFamily="18" charset="-78"/>
                <a:cs typeface="IRANSans" panose="02040503050201020203" pitchFamily="18" charset="-78"/>
              </a:rPr>
              <a:t>video</a:t>
            </a:r>
            <a:endParaRPr lang="fa-IR" sz="2400" b="1" dirty="0">
              <a:solidFill>
                <a:schemeClr val="accent6"/>
              </a:solidFill>
              <a:latin typeface="IRANSans" panose="02040503050201020203" pitchFamily="18" charset="-78"/>
              <a:cs typeface="IRANSans" panose="02040503050201020203" pitchFamily="18" charset="-78"/>
            </a:endParaRPr>
          </a:p>
        </p:txBody>
      </p:sp>
      <p:pic>
        <p:nvPicPr>
          <p:cNvPr id="2" name="4807551_171">
            <a:hlinkClick r:id="" action="ppaction://media"/>
          </p:cNvPr>
          <p:cNvPicPr>
            <a:picLocks noChangeAspect="1"/>
          </p:cNvPicPr>
          <p:nvPr>
            <a:videoFile r:link="rId1"/>
            <p:extLst>
              <p:ext uri="{DAA4B4D4-6D71-4841-9C94-3DE7FCFB9230}">
                <p14:media xmlns:p14="http://schemas.microsoft.com/office/powerpoint/2010/main" r:embed="rId2">
                  <p14:trim end="4551"/>
                </p14:media>
              </p:ext>
            </p:extLst>
          </p:nvPr>
        </p:nvPicPr>
        <p:blipFill>
          <a:blip r:embed="rId5"/>
          <a:stretch>
            <a:fillRect/>
          </a:stretch>
        </p:blipFill>
        <p:spPr>
          <a:xfrm>
            <a:off x="1325366" y="665718"/>
            <a:ext cx="6380252" cy="3511799"/>
          </a:xfrm>
          <a:prstGeom prst="rect">
            <a:avLst/>
          </a:prstGeom>
          <a:ln w="63500" cap="sq">
            <a:solidFill>
              <a:srgbClr val="FFFFFF"/>
            </a:solidFill>
            <a:prstDash val="solid"/>
            <a:miter lim="800000"/>
          </a:ln>
          <a:effectLst/>
          <a:scene3d>
            <a:camera prst="orthographicFront"/>
            <a:lightRig rig="soft" dir="t"/>
          </a:scene3d>
          <a:sp3d contourW="6350">
            <a:contourClr>
              <a:srgbClr val="000000"/>
            </a:contourClr>
          </a:sp3d>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53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19</a:t>
            </a:fld>
            <a:endParaRPr lang="en"/>
          </a:p>
        </p:txBody>
      </p:sp>
      <p:pic>
        <p:nvPicPr>
          <p:cNvPr id="3" name="Picture 2"/>
          <p:cNvPicPr>
            <a:picLocks noChangeAspect="1"/>
          </p:cNvPicPr>
          <p:nvPr/>
        </p:nvPicPr>
        <p:blipFill>
          <a:blip r:embed="rId4"/>
          <a:stretch>
            <a:fillRect/>
          </a:stretch>
        </p:blipFill>
        <p:spPr>
          <a:xfrm>
            <a:off x="0" y="71919"/>
            <a:ext cx="8959065" cy="5914390"/>
          </a:xfrm>
          <a:prstGeom prst="rect">
            <a:avLst/>
          </a:prstGeom>
        </p:spPr>
      </p:pic>
      <p:pic>
        <p:nvPicPr>
          <p:cNvPr id="4" name="WhatsApp Video 2022-02-04 at 11.58.5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10967" y="380144"/>
            <a:ext cx="8188504" cy="4445927"/>
          </a:xfrm>
          <a:prstGeom prst="rect">
            <a:avLst/>
          </a:prstGeom>
        </p:spPr>
      </p:pic>
    </p:spTree>
    <p:extLst>
      <p:ext uri="{BB962C8B-B14F-4D97-AF65-F5344CB8AC3E}">
        <p14:creationId xmlns:p14="http://schemas.microsoft.com/office/powerpoint/2010/main" val="3914106423"/>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81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3123345" y="121953"/>
            <a:ext cx="2804844" cy="535593"/>
          </a:xfrm>
          <a:blipFill dpi="0" rotWithShape="1">
            <a:blip r:embed="rId2"/>
            <a:srcRect/>
            <a:tile tx="184150" ty="311150" sx="100000" sy="100000" flip="none" algn="tl"/>
          </a:blipFill>
          <a:ln>
            <a:noFill/>
          </a:ln>
        </p:spPr>
        <p:txBody>
          <a:bodyPr/>
          <a:lstStyle/>
          <a:p>
            <a:r>
              <a:rPr lang="fa-IR" sz="4000" dirty="0">
                <a:solidFill>
                  <a:schemeClr val="accent6">
                    <a:lumMod val="50000"/>
                  </a:schemeClr>
                </a:solidFill>
                <a:cs typeface="A Fetne" panose="00000700000000000000" pitchFamily="2" charset="-78"/>
              </a:rPr>
              <a:t>منابع تحقیق</a:t>
            </a:r>
            <a:endParaRPr lang="en-US" sz="4000" dirty="0">
              <a:solidFill>
                <a:schemeClr val="accent6">
                  <a:lumMod val="50000"/>
                </a:schemeClr>
              </a:solidFill>
              <a:cs typeface="A Fetne" panose="00000700000000000000" pitchFamily="2" charset="-78"/>
            </a:endParaRPr>
          </a:p>
        </p:txBody>
      </p:sp>
      <p:sp>
        <p:nvSpPr>
          <p:cNvPr id="2" name="Slide Number Placeholder 1"/>
          <p:cNvSpPr>
            <a:spLocks noGrp="1"/>
          </p:cNvSpPr>
          <p:nvPr>
            <p:ph type="sldNum" idx="4294967295"/>
          </p:nvPr>
        </p:nvSpPr>
        <p:spPr>
          <a:xfrm>
            <a:off x="0" y="4749800"/>
            <a:ext cx="549275" cy="393700"/>
          </a:xfrm>
        </p:spPr>
        <p:txBody>
          <a:bodyPr/>
          <a:lstStyle/>
          <a:p>
            <a:pPr marL="0" lvl="0" indent="0" algn="ctr" rtl="0">
              <a:spcBef>
                <a:spcPts val="0"/>
              </a:spcBef>
              <a:spcAft>
                <a:spcPts val="0"/>
              </a:spcAft>
              <a:buNone/>
            </a:pPr>
            <a:fld id="{00000000-1234-1234-1234-123412341234}" type="slidenum">
              <a:rPr lang="en" smtClean="0"/>
              <a:t>20</a:t>
            </a:fld>
            <a:endParaRPr lang="en"/>
          </a:p>
        </p:txBody>
      </p:sp>
      <p:sp>
        <p:nvSpPr>
          <p:cNvPr id="4" name="TextBox 3"/>
          <p:cNvSpPr txBox="1"/>
          <p:nvPr/>
        </p:nvSpPr>
        <p:spPr>
          <a:xfrm>
            <a:off x="1378802" y="821932"/>
            <a:ext cx="6472719" cy="4247317"/>
          </a:xfrm>
          <a:prstGeom prst="rect">
            <a:avLst/>
          </a:prstGeom>
          <a:blipFill>
            <a:blip r:embed="rId2"/>
            <a:tile tx="0" ty="0" sx="100000" sy="100000" flip="none" algn="tl"/>
          </a:blipFill>
        </p:spPr>
        <p:txBody>
          <a:bodyPr wrap="square" rtlCol="0">
            <a:spAutoFit/>
          </a:bodyPr>
          <a:lstStyle/>
          <a:p>
            <a:pPr algn="ctr"/>
            <a:r>
              <a:rPr lang="fa-IR" sz="3200" dirty="0">
                <a:solidFill>
                  <a:schemeClr val="accent1">
                    <a:lumMod val="50000"/>
                  </a:schemeClr>
                </a:solidFill>
                <a:latin typeface="Adobe Devanagari"/>
                <a:cs typeface="A Fetne" panose="00000700000000000000" pitchFamily="2" charset="-78"/>
              </a:rPr>
              <a:t>سایت وزارت فرهنگ و ارشاد اسلامی</a:t>
            </a:r>
          </a:p>
          <a:p>
            <a:pPr algn="ctr"/>
            <a:r>
              <a:rPr lang="fa-IR" sz="3200" dirty="0">
                <a:solidFill>
                  <a:schemeClr val="accent1">
                    <a:lumMod val="50000"/>
                  </a:schemeClr>
                </a:solidFill>
                <a:latin typeface="Adobe Devanagari"/>
                <a:cs typeface="A Fetne" panose="00000700000000000000" pitchFamily="2" charset="-78"/>
              </a:rPr>
              <a:t>سایت دانشگاه تهران</a:t>
            </a:r>
          </a:p>
          <a:p>
            <a:pPr algn="ctr"/>
            <a:r>
              <a:rPr lang="fa-IR" sz="3200" dirty="0">
                <a:solidFill>
                  <a:schemeClr val="accent1">
                    <a:lumMod val="50000"/>
                  </a:schemeClr>
                </a:solidFill>
                <a:latin typeface="Adobe Devanagari"/>
                <a:cs typeface="A Fetne" panose="00000700000000000000" pitchFamily="2" charset="-78"/>
              </a:rPr>
              <a:t>سایت قلم مو</a:t>
            </a:r>
          </a:p>
          <a:p>
            <a:pPr algn="ctr"/>
            <a:r>
              <a:rPr lang="fa-IR" sz="3200" dirty="0">
                <a:solidFill>
                  <a:schemeClr val="accent1">
                    <a:lumMod val="50000"/>
                  </a:schemeClr>
                </a:solidFill>
                <a:latin typeface="Adobe Devanagari"/>
                <a:cs typeface="A Fetne" panose="00000700000000000000" pitchFamily="2" charset="-78"/>
              </a:rPr>
              <a:t>سایت ایران کتاب</a:t>
            </a:r>
          </a:p>
          <a:p>
            <a:pPr algn="ctr"/>
            <a:r>
              <a:rPr lang="fa-IR" sz="3200" dirty="0">
                <a:solidFill>
                  <a:schemeClr val="accent1">
                    <a:lumMod val="50000"/>
                  </a:schemeClr>
                </a:solidFill>
                <a:latin typeface="Adobe Devanagari"/>
                <a:cs typeface="A Fetne" panose="00000700000000000000" pitchFamily="2" charset="-78"/>
              </a:rPr>
              <a:t>سایت خبرگزاری ایسنا</a:t>
            </a:r>
          </a:p>
          <a:p>
            <a:pPr algn="ctr"/>
            <a:r>
              <a:rPr lang="fa-IR" sz="3200" dirty="0">
                <a:solidFill>
                  <a:schemeClr val="accent1">
                    <a:lumMod val="50000"/>
                  </a:schemeClr>
                </a:solidFill>
                <a:latin typeface="Adobe Devanagari"/>
                <a:cs typeface="A Fetne" panose="00000700000000000000" pitchFamily="2" charset="-78"/>
              </a:rPr>
              <a:t>سایت موسسه مطالعات و پژوهش های سیاسی</a:t>
            </a:r>
          </a:p>
          <a:p>
            <a:pPr algn="ctr"/>
            <a:r>
              <a:rPr lang="fa-IR" sz="3200" dirty="0">
                <a:solidFill>
                  <a:schemeClr val="accent1">
                    <a:lumMod val="50000"/>
                  </a:schemeClr>
                </a:solidFill>
                <a:latin typeface="Adobe Devanagari"/>
                <a:cs typeface="A Fetne" panose="00000700000000000000" pitchFamily="2" charset="-78"/>
              </a:rPr>
              <a:t>سایت اپارات</a:t>
            </a:r>
          </a:p>
          <a:p>
            <a:pPr algn="ctr"/>
            <a:r>
              <a:rPr lang="fa-IR" sz="3200" dirty="0">
                <a:solidFill>
                  <a:schemeClr val="accent1">
                    <a:lumMod val="50000"/>
                  </a:schemeClr>
                </a:solidFill>
                <a:latin typeface="Adobe Devanagari"/>
                <a:cs typeface="A Fetne" panose="00000700000000000000" pitchFamily="2" charset="-78"/>
              </a:rPr>
              <a:t>ویدیو دکتر نفیسی ساخته ی گروه زیرو</a:t>
            </a:r>
          </a:p>
          <a:p>
            <a:endParaRPr lang="fa-IR" dirty="0">
              <a:solidFill>
                <a:schemeClr val="accent1">
                  <a:lumMod val="50000"/>
                </a:schemeClr>
              </a:solidFill>
            </a:endParaRPr>
          </a:p>
        </p:txBody>
      </p:sp>
    </p:spTree>
    <p:extLst>
      <p:ext uri="{BB962C8B-B14F-4D97-AF65-F5344CB8AC3E}">
        <p14:creationId xmlns:p14="http://schemas.microsoft.com/office/powerpoint/2010/main" val="2896989243"/>
      </p:ext>
    </p:extLst>
  </p:cSld>
  <p:clrMapOvr>
    <a:masterClrMapping/>
  </p:clrMapOvr>
  <p:transition spd="slow">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21</a:t>
            </a:fld>
            <a:endParaRPr lang="en"/>
          </a:p>
        </p:txBody>
      </p:sp>
      <p:sp>
        <p:nvSpPr>
          <p:cNvPr id="3" name="TextBox 2"/>
          <p:cNvSpPr txBox="1"/>
          <p:nvPr/>
        </p:nvSpPr>
        <p:spPr>
          <a:xfrm>
            <a:off x="1047964" y="544529"/>
            <a:ext cx="7048072" cy="3785652"/>
          </a:xfrm>
          <a:prstGeom prst="rect">
            <a:avLst/>
          </a:prstGeom>
          <a:noFill/>
        </p:spPr>
        <p:txBody>
          <a:bodyPr wrap="square" rtlCol="0">
            <a:spAutoFit/>
          </a:bodyPr>
          <a:lstStyle/>
          <a:p>
            <a:pPr algn="ctr"/>
            <a:r>
              <a:rPr lang="fa-IR" sz="12000" dirty="0">
                <a:solidFill>
                  <a:schemeClr val="accent1">
                    <a:lumMod val="50000"/>
                  </a:schemeClr>
                </a:solidFill>
                <a:latin typeface="IranNastaliq" panose="02020505000000020003" pitchFamily="18" charset="0"/>
                <a:cs typeface="IranNastaliq" panose="02020505000000020003" pitchFamily="18" charset="0"/>
              </a:rPr>
              <a:t>با تشکر از شما</a:t>
            </a:r>
          </a:p>
          <a:p>
            <a:pPr algn="ctr"/>
            <a:r>
              <a:rPr lang="fa-IR" sz="12000" dirty="0">
                <a:solidFill>
                  <a:schemeClr val="accent1">
                    <a:lumMod val="50000"/>
                  </a:schemeClr>
                </a:solidFill>
                <a:latin typeface="IranNastaliq" panose="02020505000000020003" pitchFamily="18" charset="0"/>
                <a:cs typeface="IranNastaliq" panose="02020505000000020003" pitchFamily="18" charset="0"/>
              </a:rPr>
              <a:t>گروه تحقیقاتی زیرو</a:t>
            </a:r>
            <a:endParaRPr lang="en-US" sz="12000" dirty="0">
              <a:solidFill>
                <a:schemeClr val="accent1">
                  <a:lumMod val="50000"/>
                </a:schemeClr>
              </a:solidFill>
              <a:latin typeface="IranNastaliq" panose="02020505000000020003" pitchFamily="18" charset="0"/>
              <a:cs typeface="IranNastaliq" panose="02020505000000020003" pitchFamily="18" charset="0"/>
            </a:endParaRPr>
          </a:p>
        </p:txBody>
      </p:sp>
    </p:spTree>
    <p:extLst>
      <p:ext uri="{BB962C8B-B14F-4D97-AF65-F5344CB8AC3E}">
        <p14:creationId xmlns:p14="http://schemas.microsoft.com/office/powerpoint/2010/main" val="2369363232"/>
      </p:ext>
    </p:extLst>
  </p:cSld>
  <p:clrMapOvr>
    <a:masterClrMapping/>
  </p:clrMapOvr>
  <p:transition spd="slow">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8000"/>
            <a:lum/>
          </a:blip>
          <a:srcRect/>
          <a:stretch>
            <a:fillRect t="-1000" b="-175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22</a:t>
            </a:fld>
            <a:endParaRPr lang="en"/>
          </a:p>
        </p:txBody>
      </p:sp>
      <p:pic>
        <p:nvPicPr>
          <p:cNvPr id="4" name="Picture 3"/>
          <p:cNvPicPr>
            <a:picLocks noChangeAspect="1"/>
          </p:cNvPicPr>
          <p:nvPr/>
        </p:nvPicPr>
        <p:blipFill>
          <a:blip r:embed="rId3"/>
          <a:stretch>
            <a:fillRect/>
          </a:stretch>
        </p:blipFill>
        <p:spPr>
          <a:xfrm>
            <a:off x="1520575" y="493213"/>
            <a:ext cx="6092575" cy="465028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7704" y="774138"/>
            <a:ext cx="5558318" cy="3415898"/>
          </a:xfrm>
          <a:prstGeom prst="rect">
            <a:avLst/>
          </a:prstGeom>
        </p:spPr>
      </p:pic>
      <p:sp>
        <p:nvSpPr>
          <p:cNvPr id="6" name="TextBox 5"/>
          <p:cNvSpPr txBox="1"/>
          <p:nvPr/>
        </p:nvSpPr>
        <p:spPr>
          <a:xfrm>
            <a:off x="4541178" y="0"/>
            <a:ext cx="2445249" cy="523220"/>
          </a:xfrm>
          <a:prstGeom prst="rect">
            <a:avLst/>
          </a:prstGeom>
          <a:noFill/>
        </p:spPr>
        <p:txBody>
          <a:bodyPr wrap="square" rtlCol="0">
            <a:spAutoFit/>
          </a:bodyPr>
          <a:lstStyle/>
          <a:p>
            <a:r>
              <a:rPr lang="fa-IR" sz="2800" dirty="0">
                <a:latin typeface="Adobe Devanagari"/>
                <a:cs typeface="Afra" pitchFamily="2" charset="-78"/>
              </a:rPr>
              <a:t>نمای داخلی سایت ما</a:t>
            </a:r>
            <a:endParaRPr lang="en-US" sz="2800" dirty="0">
              <a:latin typeface="Adobe Devanagari"/>
              <a:cs typeface="Afra" pitchFamily="2" charset="-78"/>
            </a:endParaRPr>
          </a:p>
        </p:txBody>
      </p:sp>
      <p:sp>
        <p:nvSpPr>
          <p:cNvPr id="8" name="TextBox 7"/>
          <p:cNvSpPr txBox="1"/>
          <p:nvPr/>
        </p:nvSpPr>
        <p:spPr>
          <a:xfrm>
            <a:off x="1514203" y="-107336"/>
            <a:ext cx="3313802" cy="707886"/>
          </a:xfrm>
          <a:prstGeom prst="rect">
            <a:avLst/>
          </a:prstGeom>
          <a:noFill/>
        </p:spPr>
        <p:txBody>
          <a:bodyPr wrap="square" rtlCol="0">
            <a:spAutoFit/>
          </a:bodyPr>
          <a:lstStyle/>
          <a:p>
            <a:r>
              <a:rPr lang="en-US" sz="4000" b="1" i="1" u="sng" dirty="0">
                <a:latin typeface="Bodoni MT Poster Compressed" panose="02070706080601050204" pitchFamily="18" charset="0"/>
              </a:rPr>
              <a:t>www.ziro.code.blog</a:t>
            </a:r>
          </a:p>
        </p:txBody>
      </p:sp>
      <p:sp>
        <p:nvSpPr>
          <p:cNvPr id="9" name="TextBox 8"/>
          <p:cNvSpPr txBox="1"/>
          <p:nvPr/>
        </p:nvSpPr>
        <p:spPr>
          <a:xfrm>
            <a:off x="7613150" y="395634"/>
            <a:ext cx="873303" cy="2554545"/>
          </a:xfrm>
          <a:prstGeom prst="rect">
            <a:avLst/>
          </a:prstGeom>
          <a:noFill/>
        </p:spPr>
        <p:txBody>
          <a:bodyPr wrap="square" rtlCol="0">
            <a:spAutoFit/>
          </a:bodyPr>
          <a:lstStyle/>
          <a:p>
            <a:r>
              <a:rPr lang="fa-IR" sz="2000" dirty="0">
                <a:solidFill>
                  <a:schemeClr val="accent1">
                    <a:lumMod val="50000"/>
                  </a:schemeClr>
                </a:solidFill>
                <a:cs typeface="2  Bardiya" panose="00000400000000000000" pitchFamily="2" charset="-78"/>
              </a:rPr>
              <a:t>به علت وجود تحریم ها لطفا با سرورهای خارجی به سایت ما سر بزنید</a:t>
            </a:r>
            <a:endParaRPr lang="en-US" sz="2000" dirty="0">
              <a:solidFill>
                <a:schemeClr val="accent1">
                  <a:lumMod val="50000"/>
                </a:schemeClr>
              </a:solidFill>
              <a:cs typeface="2  Bardiya" panose="00000400000000000000" pitchFamily="2" charset="-78"/>
            </a:endParaRPr>
          </a:p>
        </p:txBody>
      </p:sp>
    </p:spTree>
    <p:extLst>
      <p:ext uri="{BB962C8B-B14F-4D97-AF65-F5344CB8AC3E}">
        <p14:creationId xmlns:p14="http://schemas.microsoft.com/office/powerpoint/2010/main" val="1920397196"/>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a:xfrm>
            <a:off x="-181882" y="4862917"/>
            <a:ext cx="548700" cy="393600"/>
          </a:xfrm>
        </p:spPr>
        <p:txBody>
          <a:bodyPr/>
          <a:lstStyle/>
          <a:p>
            <a:pPr marL="0" lvl="0" indent="0" algn="ctr" rtl="0">
              <a:spcBef>
                <a:spcPts val="0"/>
              </a:spcBef>
              <a:spcAft>
                <a:spcPts val="0"/>
              </a:spcAft>
              <a:buNone/>
            </a:pPr>
            <a:fld id="{00000000-1234-1234-1234-123412341234}" type="slidenum">
              <a:rPr lang="en" smtClean="0"/>
              <a:t>23</a:t>
            </a:fld>
            <a:endParaRPr lang="en"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3349" t="9199" r="14021" b="16911"/>
          <a:stretch/>
        </p:blipFill>
        <p:spPr>
          <a:xfrm>
            <a:off x="3206262" y="267128"/>
            <a:ext cx="2347162" cy="23878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TextBox 3"/>
          <p:cNvSpPr txBox="1"/>
          <p:nvPr/>
        </p:nvSpPr>
        <p:spPr>
          <a:xfrm>
            <a:off x="1753269" y="3123343"/>
            <a:ext cx="5253147" cy="1200329"/>
          </a:xfrm>
          <a:prstGeom prst="rect">
            <a:avLst/>
          </a:prstGeom>
          <a:noFill/>
        </p:spPr>
        <p:txBody>
          <a:bodyPr wrap="square" rtlCol="0">
            <a:spAutoFit/>
          </a:bodyPr>
          <a:lstStyle/>
          <a:p>
            <a:pPr algn="ctr"/>
            <a:r>
              <a:rPr lang="fa-IR" sz="1800" dirty="0">
                <a:cs typeface="2  Mehr" panose="00000700000000000000" pitchFamily="2" charset="-78"/>
              </a:rPr>
              <a:t># کیفیت بیشتر # یادگیری اسان # منابع معتبر # پشتیبانی سریع و راحت # مطالب مفید تر # طراحی جذاب و خوب </a:t>
            </a:r>
          </a:p>
          <a:p>
            <a:pPr algn="ctr"/>
            <a:r>
              <a:rPr lang="fa-IR" sz="1800" dirty="0">
                <a:cs typeface="2  Mehr" panose="00000700000000000000" pitchFamily="2" charset="-78"/>
              </a:rPr>
              <a:t>همه با هم در </a:t>
            </a:r>
          </a:p>
          <a:p>
            <a:pPr algn="ctr"/>
            <a:r>
              <a:rPr lang="fa-IR" sz="1800" dirty="0">
                <a:cs typeface="2  Mehr" panose="00000700000000000000" pitchFamily="2" charset="-78"/>
              </a:rPr>
              <a:t>گروه تحقیقاتی زیرو</a:t>
            </a:r>
            <a:endParaRPr lang="en-US" sz="1800" dirty="0">
              <a:cs typeface="2  Mehr" panose="00000700000000000000" pitchFamily="2" charset="-78"/>
            </a:endParaRPr>
          </a:p>
        </p:txBody>
      </p:sp>
    </p:spTree>
    <p:extLst>
      <p:ext uri="{BB962C8B-B14F-4D97-AF65-F5344CB8AC3E}">
        <p14:creationId xmlns:p14="http://schemas.microsoft.com/office/powerpoint/2010/main" val="200050018"/>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750" fill="hold"/>
                                        <p:tgtEl>
                                          <p:spTgt spid="3"/>
                                        </p:tgtEl>
                                        <p:attrNameLst>
                                          <p:attrName>ppt_w</p:attrName>
                                        </p:attrNameLst>
                                      </p:cBhvr>
                                      <p:tavLst>
                                        <p:tav tm="0">
                                          <p:val>
                                            <p:fltVal val="0"/>
                                          </p:val>
                                        </p:tav>
                                        <p:tav tm="100000">
                                          <p:val>
                                            <p:strVal val="#ppt_w"/>
                                          </p:val>
                                        </p:tav>
                                      </p:tavLst>
                                    </p:anim>
                                    <p:anim calcmode="lin" valueType="num">
                                      <p:cBhvr>
                                        <p:cTn id="8" dur="2750" fill="hold"/>
                                        <p:tgtEl>
                                          <p:spTgt spid="3"/>
                                        </p:tgtEl>
                                        <p:attrNameLst>
                                          <p:attrName>ppt_h</p:attrName>
                                        </p:attrNameLst>
                                      </p:cBhvr>
                                      <p:tavLst>
                                        <p:tav tm="0">
                                          <p:val>
                                            <p:fltVal val="0"/>
                                          </p:val>
                                        </p:tav>
                                        <p:tav tm="100000">
                                          <p:val>
                                            <p:strVal val="#ppt_h"/>
                                          </p:val>
                                        </p:tav>
                                      </p:tavLst>
                                    </p:anim>
                                    <p:anim calcmode="lin" valueType="num">
                                      <p:cBhvr>
                                        <p:cTn id="9" dur="2750" fill="hold"/>
                                        <p:tgtEl>
                                          <p:spTgt spid="3"/>
                                        </p:tgtEl>
                                        <p:attrNameLst>
                                          <p:attrName>style.rotation</p:attrName>
                                        </p:attrNameLst>
                                      </p:cBhvr>
                                      <p:tavLst>
                                        <p:tav tm="0">
                                          <p:val>
                                            <p:fltVal val="360"/>
                                          </p:val>
                                        </p:tav>
                                        <p:tav tm="100000">
                                          <p:val>
                                            <p:fltVal val="0"/>
                                          </p:val>
                                        </p:tav>
                                      </p:tavLst>
                                    </p:anim>
                                    <p:animEffect transition="in" filter="fade">
                                      <p:cBhvr>
                                        <p:cTn id="10" dur="2750"/>
                                        <p:tgtEl>
                                          <p:spTgt spid="3"/>
                                        </p:tgtEl>
                                      </p:cBhvr>
                                    </p:animEffect>
                                  </p:childTnLst>
                                </p:cTn>
                              </p:par>
                              <p:par>
                                <p:cTn id="11" presetID="16" presetClass="entr" presetSubtype="21" fill="hold"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arn(inVertical)">
                                      <p:cBhvr>
                                        <p:cTn id="13" dur="2250"/>
                                        <p:tgtEl>
                                          <p:spTgt spid="4">
                                            <p:txEl>
                                              <p:pRg st="0" end="0"/>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barn(inVertical)">
                                      <p:cBhvr>
                                        <p:cTn id="16" dur="2250"/>
                                        <p:tgtEl>
                                          <p:spTgt spid="4">
                                            <p:txEl>
                                              <p:pRg st="1" end="1"/>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barn(inVertical)">
                                      <p:cBhvr>
                                        <p:cTn id="19" dur="225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a:xfrm>
            <a:off x="4008282" y="5143500"/>
            <a:ext cx="548700" cy="393600"/>
          </a:xfrm>
        </p:spPr>
        <p:txBody>
          <a:bodyPr/>
          <a:lstStyle/>
          <a:p>
            <a:pPr marL="0" lvl="0" indent="0" algn="ctr" rtl="0">
              <a:spcBef>
                <a:spcPts val="0"/>
              </a:spcBef>
              <a:spcAft>
                <a:spcPts val="0"/>
              </a:spcAft>
              <a:buNone/>
            </a:pPr>
            <a:endParaRPr lang="en" dirty="0"/>
          </a:p>
        </p:txBody>
      </p:sp>
      <p:sp>
        <p:nvSpPr>
          <p:cNvPr id="4" name="TextBox 3"/>
          <p:cNvSpPr txBox="1"/>
          <p:nvPr/>
        </p:nvSpPr>
        <p:spPr>
          <a:xfrm>
            <a:off x="780837" y="390418"/>
            <a:ext cx="7787810" cy="4493538"/>
          </a:xfrm>
          <a:prstGeom prst="rect">
            <a:avLst/>
          </a:prstGeom>
          <a:noFill/>
        </p:spPr>
        <p:txBody>
          <a:bodyPr wrap="square" rtlCol="0">
            <a:spAutoFit/>
          </a:bodyPr>
          <a:lstStyle/>
          <a:p>
            <a:pPr algn="ctr"/>
            <a:r>
              <a:rPr lang="fa-IR" sz="2800" dirty="0">
                <a:gradFill>
                  <a:gsLst>
                    <a:gs pos="54000">
                      <a:srgbClr val="7D4153"/>
                    </a:gs>
                    <a:gs pos="3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dobe Arabic" panose="02040503050201020203" pitchFamily="18" charset="-78"/>
                <a:cs typeface="Adobe Arabic" panose="02040503050201020203" pitchFamily="18" charset="-78"/>
              </a:rPr>
              <a:t>گروه تحقیقاتی دانش اموزی زیرو </a:t>
            </a:r>
          </a:p>
          <a:p>
            <a:pPr algn="ctr"/>
            <a:endParaRPr lang="en-US" sz="2800" dirty="0">
              <a:gradFill>
                <a:gsLst>
                  <a:gs pos="54000">
                    <a:srgbClr val="7D4153"/>
                  </a:gs>
                  <a:gs pos="3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dobe Arabic" panose="02040503050201020203" pitchFamily="18" charset="-78"/>
              <a:cs typeface="Adobe Arabic" panose="02040503050201020203" pitchFamily="18" charset="-78"/>
            </a:endParaRPr>
          </a:p>
          <a:p>
            <a:pPr algn="ctr"/>
            <a:r>
              <a:rPr lang="fa-IR" sz="2800" dirty="0">
                <a:gradFill>
                  <a:gsLst>
                    <a:gs pos="54000">
                      <a:srgbClr val="7D4153"/>
                    </a:gs>
                    <a:gs pos="3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dobe Arabic" panose="02040503050201020203" pitchFamily="18" charset="-78"/>
                <a:cs typeface="Adobe Arabic" panose="02040503050201020203" pitchFamily="18" charset="-78"/>
              </a:rPr>
              <a:t>#فراتر از درس</a:t>
            </a:r>
            <a:endParaRPr lang="en-US" sz="2800" dirty="0">
              <a:gradFill>
                <a:gsLst>
                  <a:gs pos="54000">
                    <a:srgbClr val="7D4153"/>
                  </a:gs>
                  <a:gs pos="3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dobe Arabic" panose="02040503050201020203" pitchFamily="18" charset="-78"/>
              <a:cs typeface="Adobe Arabic" panose="02040503050201020203" pitchFamily="18" charset="-78"/>
            </a:endParaRPr>
          </a:p>
          <a:p>
            <a:pPr algn="ctr"/>
            <a:endParaRPr lang="en-US" sz="2800" dirty="0">
              <a:gradFill>
                <a:gsLst>
                  <a:gs pos="54000">
                    <a:srgbClr val="7D4153"/>
                  </a:gs>
                  <a:gs pos="3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dobe Arabic" panose="02040503050201020203" pitchFamily="18" charset="-78"/>
              <a:cs typeface="Adobe Arabic" panose="02040503050201020203" pitchFamily="18" charset="-78"/>
            </a:endParaRPr>
          </a:p>
          <a:p>
            <a:pPr algn="ctr"/>
            <a:r>
              <a:rPr lang="fa-IR" sz="2800" dirty="0">
                <a:gradFill>
                  <a:gsLst>
                    <a:gs pos="54000">
                      <a:srgbClr val="7D4153"/>
                    </a:gs>
                    <a:gs pos="3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dobe Arabic" panose="02040503050201020203" pitchFamily="18" charset="-78"/>
                <a:cs typeface="Adobe Arabic" panose="02040503050201020203" pitchFamily="18" charset="-78"/>
              </a:rPr>
              <a:t>استفاده از تحقیقات گروه زیرو بدون هماهنگی با اعضای گروه مجاز نمیباشد.لطفا در صورتی که میخواهید از تحقیق ما بدون لوگو و نام ما استفاده کنید با ما در ارتباط باشید</a:t>
            </a:r>
            <a:endParaRPr lang="fa-IR" sz="1800" dirty="0">
              <a:gradFill>
                <a:gsLst>
                  <a:gs pos="54000">
                    <a:srgbClr val="7D4153"/>
                  </a:gs>
                  <a:gs pos="3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dobe Arabic" panose="02040503050201020203" pitchFamily="18" charset="-78"/>
              <a:cs typeface="Adobe Arabic" panose="02040503050201020203" pitchFamily="18" charset="-78"/>
            </a:endParaRPr>
          </a:p>
          <a:p>
            <a:pPr algn="ctr"/>
            <a:endParaRPr lang="fa-IR" sz="1800" dirty="0">
              <a:gradFill>
                <a:gsLst>
                  <a:gs pos="54000">
                    <a:srgbClr val="7D4153"/>
                  </a:gs>
                  <a:gs pos="3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Comic Sans MS" panose="030F0702030302020204" pitchFamily="66" charset="0"/>
            </a:endParaRPr>
          </a:p>
          <a:p>
            <a:pPr algn="ctr"/>
            <a:r>
              <a:rPr lang="en-US" sz="1800" dirty="0">
                <a:gradFill>
                  <a:gsLst>
                    <a:gs pos="54000">
                      <a:srgbClr val="7D4153"/>
                    </a:gs>
                    <a:gs pos="3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Comic Sans MS" panose="030F0702030302020204" pitchFamily="66" charset="0"/>
              </a:rPr>
              <a:t>Mail:ziro1edu@gmail.com</a:t>
            </a:r>
          </a:p>
          <a:p>
            <a:pPr algn="ctr"/>
            <a:endParaRPr lang="en-US" sz="1800" dirty="0">
              <a:gradFill>
                <a:gsLst>
                  <a:gs pos="54000">
                    <a:srgbClr val="7D4153"/>
                  </a:gs>
                  <a:gs pos="3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Comic Sans MS" panose="030F0702030302020204" pitchFamily="66" charset="0"/>
            </a:endParaRPr>
          </a:p>
          <a:p>
            <a:pPr algn="ctr"/>
            <a:r>
              <a:rPr lang="en-US" sz="1800" dirty="0">
                <a:gradFill>
                  <a:gsLst>
                    <a:gs pos="54000">
                      <a:srgbClr val="7D4153"/>
                    </a:gs>
                    <a:gs pos="3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Comic Sans MS" panose="030F0702030302020204" pitchFamily="66" charset="0"/>
              </a:rPr>
              <a:t>Phone 1:98+938 603 0101</a:t>
            </a:r>
          </a:p>
          <a:p>
            <a:pPr algn="ctr"/>
            <a:r>
              <a:rPr lang="en-US" sz="1800" dirty="0">
                <a:gradFill>
                  <a:gsLst>
                    <a:gs pos="54000">
                      <a:srgbClr val="7D4153"/>
                    </a:gs>
                    <a:gs pos="3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Comic Sans MS" panose="030F0702030302020204" pitchFamily="66" charset="0"/>
              </a:rPr>
              <a:t>Phone 2:98+935 310 5061</a:t>
            </a:r>
          </a:p>
        </p:txBody>
      </p:sp>
    </p:spTree>
    <p:extLst>
      <p:ext uri="{BB962C8B-B14F-4D97-AF65-F5344CB8AC3E}">
        <p14:creationId xmlns:p14="http://schemas.microsoft.com/office/powerpoint/2010/main" val="2285178780"/>
      </p:ext>
    </p:extLst>
  </p:cSld>
  <p:clrMapOvr>
    <a:masterClrMapping/>
  </p:clrMapOvr>
  <p:transition spd="slow">
    <p:fade thruBlk="1"/>
  </p:transition>
</p:sld>
</file>

<file path=ppt/theme/theme1.xml><?xml version="1.0" encoding="utf-8"?>
<a:theme xmlns:a="http://schemas.openxmlformats.org/drawingml/2006/main" name="Dolabell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567</TotalTime>
  <Words>1609</Words>
  <Application>Microsoft Office PowerPoint</Application>
  <PresentationFormat>On-screen Show (16:9)</PresentationFormat>
  <Paragraphs>89</Paragraphs>
  <Slides>24</Slides>
  <Notes>2</Notes>
  <HiddenSlides>0</HiddenSlides>
  <MMClips>2</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Dolabella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منابع تحقیق</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SAMSUNG Q BOX</dc:creator>
  <cp:lastModifiedBy>Ahoora Khashaei</cp:lastModifiedBy>
  <cp:revision>62</cp:revision>
  <dcterms:modified xsi:type="dcterms:W3CDTF">2022-02-04T12:55:20Z</dcterms:modified>
</cp:coreProperties>
</file>